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38"/>
  </p:notesMasterIdLst>
  <p:sldIdLst>
    <p:sldId id="336" r:id="rId5"/>
    <p:sldId id="308" r:id="rId6"/>
    <p:sldId id="400" r:id="rId7"/>
    <p:sldId id="401" r:id="rId8"/>
    <p:sldId id="402" r:id="rId9"/>
    <p:sldId id="403" r:id="rId10"/>
    <p:sldId id="404" r:id="rId11"/>
    <p:sldId id="405" r:id="rId12"/>
    <p:sldId id="406" r:id="rId13"/>
    <p:sldId id="407" r:id="rId14"/>
    <p:sldId id="408" r:id="rId15"/>
    <p:sldId id="409" r:id="rId16"/>
    <p:sldId id="410" r:id="rId17"/>
    <p:sldId id="411" r:id="rId18"/>
    <p:sldId id="412" r:id="rId19"/>
    <p:sldId id="413" r:id="rId20"/>
    <p:sldId id="414" r:id="rId21"/>
    <p:sldId id="415" r:id="rId22"/>
    <p:sldId id="416" r:id="rId23"/>
    <p:sldId id="417" r:id="rId24"/>
    <p:sldId id="418" r:id="rId25"/>
    <p:sldId id="419" r:id="rId26"/>
    <p:sldId id="420" r:id="rId27"/>
    <p:sldId id="421" r:id="rId28"/>
    <p:sldId id="422" r:id="rId29"/>
    <p:sldId id="423" r:id="rId30"/>
    <p:sldId id="424" r:id="rId31"/>
    <p:sldId id="425" r:id="rId32"/>
    <p:sldId id="426" r:id="rId33"/>
    <p:sldId id="427" r:id="rId34"/>
    <p:sldId id="429" r:id="rId35"/>
    <p:sldId id="430" r:id="rId36"/>
    <p:sldId id="332" r:id="rId37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010AC2-EB08-B034-C07D-A0A7D42F028A}" v="2" dt="2024-09-12T09:50:07.184"/>
  </p1510:revLst>
</p1510:revInfo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524" y="84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2024-09-16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2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33</a:t>
            </a:fld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2024-09-16</a:t>
            </a:fld>
            <a:endParaRPr lang="pl-PL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2024-09-16</a:t>
            </a:fld>
            <a:endParaRPr lang="pl-PL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2024-09-16</a:t>
            </a:fld>
            <a:endParaRPr lang="pl-PL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  <a:endParaRPr lang="en-US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pl/web/nfosigw/fundusze-europejskie-na-infrastrukture-klimat-i-srodowisko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bazakonkurencyjnosci.funduszeeuropejskie.gov.pl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629382" y="4931965"/>
            <a:ext cx="9433048" cy="697526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tabLst>
                <a:tab pos="45720" algn="l"/>
              </a:tabLst>
            </a:pPr>
            <a:r>
              <a:rPr lang="pl-PL" sz="2400">
                <a:solidFill>
                  <a:srgbClr val="002073"/>
                </a:solidFill>
                <a:latin typeface="+mn-lt"/>
                <a:cs typeface="Open Sans" panose="020B0806030504020204" pitchFamily="34" charset="0"/>
              </a:rPr>
              <a:t>Procedury zawierania umów w projektach w ramach FEPW 2021–2027 oraz </a:t>
            </a:r>
            <a:r>
              <a:rPr lang="pl-PL" sz="2400" err="1">
                <a:solidFill>
                  <a:srgbClr val="002073"/>
                </a:solidFill>
                <a:latin typeface="+mn-lt"/>
                <a:cs typeface="Open Sans" panose="020B0806030504020204" pitchFamily="34" charset="0"/>
              </a:rPr>
              <a:t>FEnIKS</a:t>
            </a:r>
            <a:r>
              <a:rPr lang="pl-PL" sz="2400">
                <a:solidFill>
                  <a:srgbClr val="002073"/>
                </a:solidFill>
                <a:latin typeface="+mn-lt"/>
                <a:cs typeface="Open Sans" panose="020B0806030504020204" pitchFamily="34" charset="0"/>
              </a:rPr>
              <a:t> 2021-2027 </a:t>
            </a:r>
            <a:br>
              <a:rPr lang="pl-PL"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endParaRPr lang="en-US" sz="24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781782" y="5940077"/>
            <a:ext cx="9433048" cy="87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pl-PL" altLang="pl-PL" sz="1400" b="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Aneta Schuetz, Łukasz Korporowicz, Leszek Żuraw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>
                <a:solidFill>
                  <a:schemeClr val="tx1"/>
                </a:solidFill>
                <a:latin typeface="+mn-lt"/>
                <a:cs typeface="Open Sans" panose="020B0806030504020204" pitchFamily="34" charset="0"/>
              </a:rPr>
              <a:t>25.09.2024 r.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 descr="Widok na Beskid Wyspowy o zachodzie słońca, wiosna, zamglona dolina.">
            <a:extLst>
              <a:ext uri="{FF2B5EF4-FFF2-40B4-BE49-F238E27FC236}">
                <a16:creationId xmlns:a16="http://schemas.microsoft.com/office/drawing/2014/main" id="{99E1EB2A-555F-D762-87B3-911B70E224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9" b="19815"/>
          <a:stretch/>
        </p:blipFill>
        <p:spPr>
          <a:xfrm>
            <a:off x="0" y="747118"/>
            <a:ext cx="10691813" cy="3957123"/>
          </a:xfrm>
          <a:prstGeom prst="rect">
            <a:avLst/>
          </a:prstGeom>
        </p:spPr>
      </p:pic>
      <p:pic>
        <p:nvPicPr>
          <p:cNvPr id="2" name="Obraz 1" descr="Ciąg znaków: Fundusze Europejskie, flaga Polski, flaga Unii Europejskiej i logotyp Narodowego Funduszu Ochrony Środowiska i Gospodarki Wodnej.">
            <a:extLst>
              <a:ext uri="{FF2B5EF4-FFF2-40B4-BE49-F238E27FC236}">
                <a16:creationId xmlns:a16="http://schemas.microsoft.com/office/drawing/2014/main" id="{1DBB6E4E-F765-22EA-1E7C-6B2EBD828E7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8" y="6490084"/>
            <a:ext cx="8972375" cy="949744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907F7278-E773-95A4-257E-D08104DEC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" y="747119"/>
            <a:ext cx="7321699" cy="2078151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 descr="Fundusze Europejskie">
            <a:extLst>
              <a:ext uri="{FF2B5EF4-FFF2-40B4-BE49-F238E27FC236}">
                <a16:creationId xmlns:a16="http://schemas.microsoft.com/office/drawing/2014/main" id="{DB4C6069-BDA4-7D1D-3604-4B355A23575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022" y="1763613"/>
            <a:ext cx="5841575" cy="10765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BAZA KONKURENCYJNOŚCI </a:t>
            </a:r>
            <a:r>
              <a:rPr lang="pl-PL">
                <a:latin typeface="+mn-lt"/>
              </a:rPr>
              <a:t>/ KOMUNIKACJA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2267787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err="1">
                <a:latin typeface="+mn-lt"/>
              </a:rPr>
              <a:t>Komunikacja</a:t>
            </a:r>
            <a:r>
              <a:rPr lang="en-US">
                <a:latin typeface="+mn-lt"/>
              </a:rPr>
              <a:t> w </a:t>
            </a:r>
            <a:r>
              <a:rPr lang="en-US" err="1">
                <a:latin typeface="+mn-lt"/>
              </a:rPr>
              <a:t>postępowaniu</a:t>
            </a:r>
            <a:r>
              <a:rPr lang="en-US">
                <a:latin typeface="+mn-lt"/>
              </a:rPr>
              <a:t> o </a:t>
            </a:r>
            <a:r>
              <a:rPr lang="en-US" err="1">
                <a:latin typeface="+mn-lt"/>
              </a:rPr>
              <a:t>udzielenie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zamówienia</a:t>
            </a:r>
            <a:r>
              <a:rPr lang="en-US">
                <a:latin typeface="+mn-lt"/>
              </a:rPr>
              <a:t>, w </a:t>
            </a:r>
            <a:r>
              <a:rPr lang="en-US" err="1">
                <a:latin typeface="+mn-lt"/>
              </a:rPr>
              <a:t>tym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ogłoszenie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zapytania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ofertowego</a:t>
            </a:r>
            <a:r>
              <a:rPr lang="en-US">
                <a:latin typeface="+mn-lt"/>
              </a:rPr>
              <a:t>, </a:t>
            </a:r>
            <a:r>
              <a:rPr lang="en-US" err="1">
                <a:latin typeface="+mn-lt"/>
              </a:rPr>
              <a:t>składanie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ofert</a:t>
            </a:r>
            <a:r>
              <a:rPr lang="en-US">
                <a:latin typeface="+mn-lt"/>
              </a:rPr>
              <a:t>, </a:t>
            </a:r>
            <a:r>
              <a:rPr lang="en-US" err="1">
                <a:latin typeface="+mn-lt"/>
              </a:rPr>
              <a:t>wymiana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informacji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między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zamawiającym</a:t>
            </a:r>
            <a:r>
              <a:rPr lang="en-US">
                <a:latin typeface="+mn-lt"/>
              </a:rPr>
              <a:t> a </a:t>
            </a:r>
            <a:r>
              <a:rPr lang="en-US" err="1">
                <a:latin typeface="+mn-lt"/>
              </a:rPr>
              <a:t>wykonawcą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oraz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przekazywanie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dokumentów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i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oświadczeń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odbywa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się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pisemnie</a:t>
            </a:r>
            <a:r>
              <a:rPr lang="en-US">
                <a:latin typeface="+mn-lt"/>
              </a:rPr>
              <a:t> za </a:t>
            </a:r>
            <a:r>
              <a:rPr lang="en-US" err="1">
                <a:latin typeface="+mn-lt"/>
              </a:rPr>
              <a:t>pomocą</a:t>
            </a:r>
            <a:r>
              <a:rPr lang="en-US">
                <a:latin typeface="+mn-lt"/>
              </a:rPr>
              <a:t> BK2021, </a:t>
            </a:r>
            <a:br>
              <a:rPr lang="pl-PL">
                <a:latin typeface="+mn-lt"/>
              </a:rPr>
            </a:br>
            <a:r>
              <a:rPr lang="en-US">
                <a:latin typeface="+mn-lt"/>
              </a:rPr>
              <a:t>z </a:t>
            </a:r>
            <a:r>
              <a:rPr lang="en-US" err="1">
                <a:latin typeface="+mn-lt"/>
              </a:rPr>
              <a:t>zastrzeżeniem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wyjatków</a:t>
            </a:r>
            <a:r>
              <a:rPr lang="en-US">
                <a:latin typeface="+mn-lt"/>
              </a:rPr>
              <a:t> </a:t>
            </a:r>
            <a:r>
              <a:rPr lang="en-US" err="1">
                <a:latin typeface="+mn-lt"/>
              </a:rPr>
              <a:t>opisanych</a:t>
            </a:r>
            <a:r>
              <a:rPr lang="en-US">
                <a:latin typeface="+mn-lt"/>
              </a:rPr>
              <a:t> w </a:t>
            </a:r>
            <a:r>
              <a:rPr lang="en-US" err="1">
                <a:latin typeface="+mn-lt"/>
              </a:rPr>
              <a:t>wytycznych</a:t>
            </a:r>
            <a:r>
              <a:rPr lang="en-US">
                <a:latin typeface="+mn-lt"/>
              </a:rPr>
              <a:t> </a:t>
            </a:r>
            <a:endParaRPr lang="pl-PL">
              <a:latin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err="1">
                <a:latin typeface="+mn-lt"/>
                <a:ea typeface="Open Sans"/>
                <a:cs typeface="+mn-ea"/>
              </a:rPr>
              <a:t>Komunikacja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zamawiającego</a:t>
            </a:r>
            <a:r>
              <a:rPr lang="en-US">
                <a:latin typeface="+mn-lt"/>
                <a:ea typeface="Open Sans"/>
                <a:cs typeface="+mn-ea"/>
              </a:rPr>
              <a:t> z </a:t>
            </a:r>
            <a:r>
              <a:rPr lang="en-US" err="1">
                <a:latin typeface="+mn-lt"/>
                <a:ea typeface="Open Sans"/>
                <a:cs typeface="+mn-ea"/>
              </a:rPr>
              <a:t>wykonawcami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poprzez</a:t>
            </a:r>
            <a:r>
              <a:rPr lang="en-US">
                <a:latin typeface="+mn-lt"/>
                <a:ea typeface="Open Sans"/>
                <a:cs typeface="+mn-ea"/>
              </a:rPr>
              <a:t> BK jest </a:t>
            </a:r>
            <a:r>
              <a:rPr lang="en-US" err="1">
                <a:latin typeface="+mn-lt"/>
                <a:ea typeface="Open Sans"/>
                <a:cs typeface="+mn-ea"/>
              </a:rPr>
              <a:t>możliwa</a:t>
            </a:r>
            <a:r>
              <a:rPr lang="en-US">
                <a:latin typeface="+mn-lt"/>
                <a:ea typeface="Open Sans"/>
                <a:cs typeface="+mn-ea"/>
              </a:rPr>
              <a:t> w </a:t>
            </a:r>
            <a:r>
              <a:rPr lang="en-US" err="1">
                <a:latin typeface="+mn-lt"/>
                <a:ea typeface="Open Sans"/>
                <a:cs typeface="+mn-ea"/>
              </a:rPr>
              <a:t>okresie</a:t>
            </a:r>
            <a:r>
              <a:rPr lang="en-US">
                <a:latin typeface="+mn-lt"/>
                <a:ea typeface="Open Sans"/>
                <a:cs typeface="+mn-ea"/>
              </a:rPr>
              <a:t> od </a:t>
            </a:r>
            <a:r>
              <a:rPr lang="en-US" err="1">
                <a:latin typeface="+mn-lt"/>
                <a:ea typeface="Open Sans"/>
                <a:cs typeface="+mn-ea"/>
              </a:rPr>
              <a:t>publikacji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ogłoszenia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b="1" u="sng">
                <a:latin typeface="+mn-lt"/>
                <a:ea typeface="Open Sans"/>
                <a:cs typeface="+mn-ea"/>
              </a:rPr>
              <a:t>do </a:t>
            </a:r>
            <a:r>
              <a:rPr lang="en-US" b="1" u="sng" err="1">
                <a:latin typeface="+mn-lt"/>
                <a:ea typeface="Open Sans"/>
                <a:cs typeface="+mn-ea"/>
              </a:rPr>
              <a:t>upływu</a:t>
            </a:r>
            <a:r>
              <a:rPr lang="en-US" b="1" u="sng">
                <a:latin typeface="+mn-lt"/>
                <a:ea typeface="Open Sans"/>
                <a:cs typeface="+mn-ea"/>
              </a:rPr>
              <a:t> </a:t>
            </a:r>
            <a:r>
              <a:rPr lang="en-US" b="1" u="sng" err="1">
                <a:latin typeface="+mn-lt"/>
                <a:ea typeface="Open Sans"/>
                <a:cs typeface="+mn-ea"/>
              </a:rPr>
              <a:t>terminu</a:t>
            </a:r>
            <a:r>
              <a:rPr lang="en-US" b="1" u="sng">
                <a:latin typeface="+mn-lt"/>
                <a:ea typeface="Open Sans"/>
                <a:cs typeface="+mn-ea"/>
              </a:rPr>
              <a:t> </a:t>
            </a:r>
            <a:r>
              <a:rPr lang="en-US" b="1" u="sng" err="1">
                <a:latin typeface="+mn-lt"/>
                <a:ea typeface="Open Sans"/>
                <a:cs typeface="+mn-ea"/>
              </a:rPr>
              <a:t>składania</a:t>
            </a:r>
            <a:r>
              <a:rPr lang="en-US" b="1" u="sng">
                <a:latin typeface="+mn-lt"/>
                <a:ea typeface="Open Sans"/>
                <a:cs typeface="+mn-ea"/>
              </a:rPr>
              <a:t> </a:t>
            </a:r>
            <a:r>
              <a:rPr lang="en-US" b="1" u="sng" err="1">
                <a:latin typeface="+mn-lt"/>
                <a:ea typeface="Open Sans"/>
                <a:cs typeface="+mn-ea"/>
              </a:rPr>
              <a:t>ofert</a:t>
            </a:r>
            <a:r>
              <a:rPr lang="en-US">
                <a:latin typeface="+mn-lt"/>
                <a:ea typeface="Open Sans"/>
                <a:cs typeface="+mn-ea"/>
              </a:rPr>
              <a:t>. Po </a:t>
            </a:r>
            <a:r>
              <a:rPr lang="en-US" err="1">
                <a:latin typeface="+mn-lt"/>
                <a:ea typeface="Open Sans"/>
                <a:cs typeface="+mn-ea"/>
              </a:rPr>
              <a:t>upływie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terminu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składania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ofert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kontakt</a:t>
            </a:r>
            <a:r>
              <a:rPr lang="en-US">
                <a:latin typeface="+mn-lt"/>
                <a:ea typeface="Open Sans"/>
                <a:cs typeface="+mn-ea"/>
              </a:rPr>
              <a:t> z </a:t>
            </a:r>
            <a:r>
              <a:rPr lang="en-US" err="1">
                <a:latin typeface="+mn-lt"/>
                <a:ea typeface="Open Sans"/>
                <a:cs typeface="+mn-ea"/>
              </a:rPr>
              <a:t>wykonawcami</a:t>
            </a:r>
            <a:r>
              <a:rPr lang="en-US">
                <a:latin typeface="+mn-lt"/>
                <a:ea typeface="Open Sans"/>
                <a:cs typeface="+mn-ea"/>
              </a:rPr>
              <a:t> jest </a:t>
            </a:r>
            <a:r>
              <a:rPr lang="en-US" err="1">
                <a:latin typeface="+mn-lt"/>
                <a:ea typeface="Open Sans"/>
                <a:cs typeface="+mn-ea"/>
              </a:rPr>
              <a:t>możliwy</a:t>
            </a:r>
            <a:r>
              <a:rPr lang="en-US">
                <a:latin typeface="+mn-lt"/>
                <a:ea typeface="Open Sans"/>
                <a:cs typeface="+mn-ea"/>
              </a:rPr>
              <a:t> np. za </a:t>
            </a:r>
            <a:r>
              <a:rPr lang="en-US" err="1">
                <a:latin typeface="+mn-lt"/>
                <a:ea typeface="Open Sans"/>
                <a:cs typeface="+mn-ea"/>
              </a:rPr>
              <a:t>pomocą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danych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kontaktowych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dostępnych</a:t>
            </a:r>
            <a:r>
              <a:rPr lang="en-US">
                <a:latin typeface="+mn-lt"/>
                <a:ea typeface="Open Sans"/>
                <a:cs typeface="+mn-ea"/>
              </a:rPr>
              <a:t> w </a:t>
            </a:r>
            <a:r>
              <a:rPr lang="en-US" err="1">
                <a:latin typeface="+mn-lt"/>
                <a:ea typeface="Open Sans"/>
                <a:cs typeface="+mn-ea"/>
              </a:rPr>
              <a:t>sekcji</a:t>
            </a:r>
            <a:r>
              <a:rPr lang="en-US">
                <a:latin typeface="+mn-lt"/>
                <a:ea typeface="Open Sans"/>
                <a:cs typeface="+mn-ea"/>
              </a:rPr>
              <a:t> „</a:t>
            </a:r>
            <a:r>
              <a:rPr lang="en-US" err="1">
                <a:latin typeface="+mn-lt"/>
                <a:ea typeface="Open Sans"/>
                <a:cs typeface="+mn-ea"/>
              </a:rPr>
              <a:t>Osoby</a:t>
            </a:r>
            <a:r>
              <a:rPr lang="en-US">
                <a:latin typeface="+mn-lt"/>
                <a:ea typeface="Open Sans"/>
                <a:cs typeface="+mn-ea"/>
              </a:rPr>
              <a:t> do </a:t>
            </a:r>
            <a:r>
              <a:rPr lang="en-US" err="1">
                <a:latin typeface="+mn-lt"/>
                <a:ea typeface="Open Sans"/>
                <a:cs typeface="+mn-ea"/>
              </a:rPr>
              <a:t>kontaktu</a:t>
            </a:r>
            <a:r>
              <a:rPr lang="en-US">
                <a:latin typeface="+mn-lt"/>
                <a:ea typeface="Open Sans"/>
                <a:cs typeface="+mn-ea"/>
              </a:rPr>
              <a:t>”. </a:t>
            </a:r>
            <a:r>
              <a:rPr lang="en-US" err="1">
                <a:latin typeface="+mn-lt"/>
                <a:ea typeface="Open Sans"/>
                <a:cs typeface="+mn-ea"/>
              </a:rPr>
              <a:t>Zamawiający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powinien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jednak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pamiętać</a:t>
            </a:r>
            <a:r>
              <a:rPr lang="en-US">
                <a:latin typeface="+mn-lt"/>
                <a:ea typeface="Open Sans"/>
                <a:cs typeface="+mn-ea"/>
              </a:rPr>
              <a:t>, </a:t>
            </a:r>
            <a:r>
              <a:rPr lang="en-US" err="1">
                <a:latin typeface="+mn-lt"/>
                <a:ea typeface="Open Sans"/>
                <a:cs typeface="+mn-ea"/>
              </a:rPr>
              <a:t>że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kontaktując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się</a:t>
            </a:r>
            <a:r>
              <a:rPr lang="en-US">
                <a:latin typeface="+mn-lt"/>
                <a:ea typeface="Open Sans"/>
                <a:cs typeface="+mn-ea"/>
              </a:rPr>
              <a:t> z </a:t>
            </a:r>
            <a:r>
              <a:rPr lang="en-US" err="1">
                <a:latin typeface="+mn-lt"/>
                <a:ea typeface="Open Sans"/>
                <a:cs typeface="+mn-ea"/>
              </a:rPr>
              <a:t>wykonawcami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powinien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czynić</a:t>
            </a:r>
            <a:r>
              <a:rPr lang="pl-PL">
                <a:latin typeface="+mn-lt"/>
                <a:ea typeface="Open Sans"/>
                <a:cs typeface="+mn-ea"/>
              </a:rPr>
              <a:t> </a:t>
            </a:r>
            <a:r>
              <a:rPr lang="en-US">
                <a:latin typeface="+mn-lt"/>
                <a:ea typeface="Open Sans"/>
                <a:cs typeface="+mn-ea"/>
              </a:rPr>
              <a:t> to z </a:t>
            </a:r>
            <a:r>
              <a:rPr lang="en-US" err="1">
                <a:latin typeface="+mn-lt"/>
                <a:ea typeface="Open Sans"/>
                <a:cs typeface="+mn-ea"/>
              </a:rPr>
              <a:t>poszanowaniem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zasady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uczciwej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konkurencji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i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równego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traktowania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wykonawców</a:t>
            </a:r>
            <a:r>
              <a:rPr lang="en-US">
                <a:latin typeface="+mn-lt"/>
                <a:ea typeface="Open Sans"/>
                <a:cs typeface="+mn-ea"/>
              </a:rPr>
              <a:t>. </a:t>
            </a:r>
            <a:r>
              <a:rPr lang="en-US" err="1">
                <a:latin typeface="+mn-lt"/>
                <a:ea typeface="Open Sans"/>
                <a:cs typeface="+mn-ea"/>
              </a:rPr>
              <a:t>Uzupełnienie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lub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doprecyzowanie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przesłanej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oferty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nie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może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prowadzić</a:t>
            </a:r>
            <a:r>
              <a:rPr lang="en-US">
                <a:latin typeface="+mn-lt"/>
                <a:ea typeface="Open Sans"/>
                <a:cs typeface="+mn-ea"/>
              </a:rPr>
              <a:t> do </a:t>
            </a:r>
            <a:r>
              <a:rPr lang="en-US" err="1">
                <a:latin typeface="+mn-lt"/>
                <a:ea typeface="Open Sans"/>
                <a:cs typeface="+mn-ea"/>
              </a:rPr>
              <a:t>zmiany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merytorycznej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treści</a:t>
            </a:r>
            <a:r>
              <a:rPr lang="en-US">
                <a:latin typeface="+mn-lt"/>
                <a:ea typeface="Open Sans"/>
                <a:cs typeface="+mn-ea"/>
              </a:rPr>
              <a:t> </a:t>
            </a:r>
            <a:r>
              <a:rPr lang="en-US" err="1">
                <a:latin typeface="+mn-lt"/>
                <a:ea typeface="Open Sans"/>
                <a:cs typeface="+mn-ea"/>
              </a:rPr>
              <a:t>oferty</a:t>
            </a:r>
            <a:r>
              <a:rPr lang="en-US">
                <a:latin typeface="+mn-lt"/>
                <a:ea typeface="Open Sans"/>
                <a:cs typeface="+mn-ea"/>
              </a:rPr>
              <a:t>. </a:t>
            </a:r>
            <a:endParaRPr lang="en-US">
              <a:latin typeface="+mn-lt"/>
              <a:ea typeface="Open Sans"/>
            </a:endParaRPr>
          </a:p>
          <a:p>
            <a:pPr marL="0" indent="0">
              <a:buNone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10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296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BAZA KONKURENCYJNOŚCI </a:t>
            </a:r>
            <a:r>
              <a:rPr lang="pl-PL">
                <a:latin typeface="+mn-lt"/>
              </a:rPr>
              <a:t>/ KOMUNIKACJA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475581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700" err="1">
                <a:latin typeface="+mn-lt"/>
                <a:ea typeface="Open Sans"/>
                <a:cs typeface="+mn-ea"/>
              </a:rPr>
              <a:t>Stanowisko</a:t>
            </a:r>
            <a:r>
              <a:rPr lang="en-US" sz="1700">
                <a:latin typeface="+mn-lt"/>
                <a:ea typeface="Open Sans"/>
                <a:cs typeface="+mn-ea"/>
              </a:rPr>
              <a:t> IK UP z </a:t>
            </a:r>
            <a:r>
              <a:rPr lang="en-US" sz="1700" err="1">
                <a:latin typeface="+mn-lt"/>
                <a:ea typeface="Open Sans"/>
                <a:cs typeface="+mn-ea"/>
              </a:rPr>
              <a:t>dnia</a:t>
            </a:r>
            <a:r>
              <a:rPr lang="en-US" sz="1700">
                <a:latin typeface="+mn-lt"/>
                <a:ea typeface="Open Sans"/>
                <a:cs typeface="+mn-ea"/>
              </a:rPr>
              <a:t> 16 </a:t>
            </a:r>
            <a:r>
              <a:rPr lang="en-US" sz="1700" err="1">
                <a:latin typeface="+mn-lt"/>
                <a:ea typeface="Open Sans"/>
                <a:cs typeface="+mn-ea"/>
              </a:rPr>
              <a:t>lutego</a:t>
            </a:r>
            <a:r>
              <a:rPr lang="en-US" sz="1700">
                <a:latin typeface="+mn-lt"/>
                <a:ea typeface="Open Sans"/>
                <a:cs typeface="+mn-ea"/>
              </a:rPr>
              <a:t> 2023 r. </a:t>
            </a:r>
            <a:r>
              <a:rPr lang="en-US" sz="1700" err="1">
                <a:latin typeface="+mn-lt"/>
                <a:ea typeface="Open Sans"/>
                <a:cs typeface="+mn-ea"/>
              </a:rPr>
              <a:t>znak</a:t>
            </a:r>
            <a:r>
              <a:rPr lang="en-US" sz="1700">
                <a:latin typeface="+mn-lt"/>
                <a:ea typeface="Open Sans"/>
                <a:cs typeface="+mn-ea"/>
              </a:rPr>
              <a:t>: DPI-XI.6920.1.2023.EŚ (</a:t>
            </a:r>
            <a:r>
              <a:rPr lang="en-US" sz="1700" err="1">
                <a:latin typeface="+mn-lt"/>
                <a:ea typeface="Open Sans"/>
                <a:cs typeface="+mn-ea"/>
              </a:rPr>
              <a:t>brak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możliwości</a:t>
            </a:r>
            <a:r>
              <a:rPr lang="en-US" sz="1700">
                <a:latin typeface="+mn-lt"/>
                <a:ea typeface="Open Sans"/>
                <a:cs typeface="+mn-ea"/>
              </a:rPr>
              <a:t>, aby </a:t>
            </a:r>
            <a:r>
              <a:rPr lang="en-US" sz="1700" err="1">
                <a:latin typeface="+mn-lt"/>
                <a:ea typeface="Open Sans"/>
                <a:cs typeface="+mn-ea"/>
              </a:rPr>
              <a:t>Zasada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konkurencyjności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była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realizowana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na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platformie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zakupowej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innej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niż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Baza</a:t>
            </a:r>
            <a:r>
              <a:rPr lang="en-US" sz="1700">
                <a:latin typeface="+mn-lt"/>
                <a:ea typeface="Open Sans"/>
                <a:cs typeface="+mn-ea"/>
              </a:rPr>
              <a:t> </a:t>
            </a:r>
            <a:r>
              <a:rPr lang="en-US" sz="1700" err="1">
                <a:latin typeface="+mn-lt"/>
                <a:ea typeface="Open Sans"/>
                <a:cs typeface="+mn-ea"/>
              </a:rPr>
              <a:t>konkurencyjności</a:t>
            </a:r>
            <a:r>
              <a:rPr lang="en-US" sz="1700">
                <a:latin typeface="+mn-lt"/>
                <a:ea typeface="Open Sans"/>
                <a:cs typeface="+mn-ea"/>
              </a:rPr>
              <a:t>)</a:t>
            </a:r>
            <a:endParaRPr lang="pl-PL" sz="1700">
              <a:latin typeface="+mn-lt"/>
              <a:ea typeface="Open Sans"/>
              <a:cs typeface="Calibri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700">
              <a:latin typeface="+mn-lt"/>
              <a:ea typeface="Open Sans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700" b="0" err="1">
                <a:latin typeface="+mn-lt"/>
                <a:ea typeface="Open Sans"/>
                <a:cs typeface="+mn-ea"/>
              </a:rPr>
              <a:t>Stanowisko</a:t>
            </a:r>
            <a:r>
              <a:rPr lang="en-US" sz="1700" b="0">
                <a:latin typeface="+mn-lt"/>
                <a:ea typeface="Open Sans"/>
                <a:cs typeface="+mn-ea"/>
              </a:rPr>
              <a:t> IK UP z </a:t>
            </a:r>
            <a:r>
              <a:rPr lang="en-US" sz="1700" b="0" err="1">
                <a:latin typeface="+mn-lt"/>
                <a:ea typeface="Open Sans"/>
                <a:cs typeface="+mn-ea"/>
              </a:rPr>
              <a:t>dnia</a:t>
            </a:r>
            <a:r>
              <a:rPr lang="en-US" sz="1700" b="0">
                <a:latin typeface="+mn-lt"/>
                <a:ea typeface="Open Sans"/>
                <a:cs typeface="+mn-ea"/>
              </a:rPr>
              <a:t> 24 </a:t>
            </a:r>
            <a:r>
              <a:rPr lang="en-US" sz="1700" b="0" err="1">
                <a:latin typeface="+mn-lt"/>
                <a:ea typeface="Open Sans"/>
                <a:cs typeface="+mn-ea"/>
              </a:rPr>
              <a:t>kwietnia</a:t>
            </a:r>
            <a:r>
              <a:rPr lang="en-US" sz="1700" b="0">
                <a:latin typeface="+mn-lt"/>
                <a:ea typeface="Open Sans"/>
                <a:cs typeface="+mn-ea"/>
              </a:rPr>
              <a:t> 2023 r. </a:t>
            </a:r>
            <a:r>
              <a:rPr lang="en-US" sz="1700" b="0" err="1">
                <a:latin typeface="+mn-lt"/>
                <a:ea typeface="Open Sans"/>
                <a:cs typeface="+mn-ea"/>
              </a:rPr>
              <a:t>znak</a:t>
            </a:r>
            <a:r>
              <a:rPr lang="en-US" sz="1700" b="0">
                <a:latin typeface="+mn-lt"/>
                <a:ea typeface="Open Sans"/>
                <a:cs typeface="+mn-ea"/>
              </a:rPr>
              <a:t>: DKF-IV.6817.7.2023.PW  (</a:t>
            </a:r>
            <a:r>
              <a:rPr lang="en-US" sz="1700" b="0" err="1">
                <a:latin typeface="+mn-lt"/>
                <a:ea typeface="Open Sans"/>
                <a:cs typeface="+mn-ea"/>
              </a:rPr>
              <a:t>składanie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ofert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oraz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zadawanie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pytań</a:t>
            </a:r>
            <a:r>
              <a:rPr lang="en-US" sz="1700" b="0">
                <a:latin typeface="+mn-lt"/>
                <a:ea typeface="Open Sans"/>
                <a:cs typeface="+mn-ea"/>
              </a:rPr>
              <a:t> (</a:t>
            </a:r>
            <a:r>
              <a:rPr lang="en-US" sz="1700" b="0" err="1">
                <a:latin typeface="+mn-lt"/>
                <a:ea typeface="Open Sans"/>
                <a:cs typeface="+mn-ea"/>
              </a:rPr>
              <a:t>oraz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udzielanie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odpowiedzi</a:t>
            </a:r>
            <a:r>
              <a:rPr lang="en-US" sz="1700" b="0">
                <a:latin typeface="+mn-lt"/>
                <a:ea typeface="Open Sans"/>
                <a:cs typeface="+mn-ea"/>
              </a:rPr>
              <a:t>) do </a:t>
            </a:r>
            <a:r>
              <a:rPr lang="en-US" sz="1700" b="0" err="1">
                <a:latin typeface="+mn-lt"/>
                <a:ea typeface="Open Sans"/>
                <a:cs typeface="+mn-ea"/>
              </a:rPr>
              <a:t>ogłoszeń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publikowanych</a:t>
            </a:r>
            <a:r>
              <a:rPr lang="en-US" sz="1700" b="0">
                <a:latin typeface="+mn-lt"/>
                <a:ea typeface="Open Sans"/>
                <a:cs typeface="+mn-ea"/>
              </a:rPr>
              <a:t> w </a:t>
            </a:r>
            <a:r>
              <a:rPr lang="en-US" sz="1700" b="0" err="1">
                <a:latin typeface="+mn-lt"/>
                <a:ea typeface="Open Sans"/>
                <a:cs typeface="+mn-ea"/>
              </a:rPr>
              <a:t>kontekście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Programów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perspektywy</a:t>
            </a:r>
            <a:r>
              <a:rPr lang="en-US" sz="1700" b="0">
                <a:latin typeface="+mn-lt"/>
                <a:ea typeface="Open Sans"/>
                <a:cs typeface="+mn-ea"/>
              </a:rPr>
              <a:t> 2021-27,  </a:t>
            </a:r>
            <a:r>
              <a:rPr lang="en-US" sz="1700" b="0" err="1">
                <a:latin typeface="+mn-lt"/>
                <a:ea typeface="Open Sans"/>
                <a:cs typeface="+mn-ea"/>
              </a:rPr>
              <a:t>powinno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mieć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miejsce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bezpośrednio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przez</a:t>
            </a:r>
            <a:r>
              <a:rPr lang="en-US" sz="1700" b="0">
                <a:latin typeface="+mn-lt"/>
                <a:ea typeface="Open Sans"/>
                <a:cs typeface="+mn-ea"/>
              </a:rPr>
              <a:t> </a:t>
            </a:r>
            <a:r>
              <a:rPr lang="en-US" sz="1700" b="0" err="1">
                <a:latin typeface="+mn-lt"/>
                <a:ea typeface="Open Sans"/>
                <a:cs typeface="+mn-ea"/>
              </a:rPr>
              <a:t>aplikację</a:t>
            </a:r>
            <a:r>
              <a:rPr lang="en-US" sz="1700" b="0">
                <a:latin typeface="+mn-lt"/>
                <a:ea typeface="Open Sans"/>
                <a:cs typeface="+mn-ea"/>
              </a:rPr>
              <a:t> BK2021)</a:t>
            </a:r>
            <a:endParaRPr lang="en-US" sz="1700" b="0">
              <a:latin typeface="+mn-lt"/>
              <a:ea typeface="Open Sans"/>
              <a:cs typeface="Calibri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sz="1700">
              <a:latin typeface="+mn-lt"/>
              <a:cs typeface="Calibri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700" err="1">
                <a:latin typeface="+mn-lt"/>
                <a:ea typeface="Open Sans"/>
                <a:cs typeface="Calibri"/>
              </a:rPr>
              <a:t>Stanowisko</a:t>
            </a:r>
            <a:r>
              <a:rPr lang="en-US" sz="1700">
                <a:latin typeface="+mn-lt"/>
                <a:ea typeface="Open Sans"/>
                <a:cs typeface="Calibri"/>
              </a:rPr>
              <a:t> </a:t>
            </a:r>
            <a:r>
              <a:rPr lang="en-US" sz="1700" err="1">
                <a:latin typeface="+mn-lt"/>
                <a:ea typeface="Open Sans"/>
                <a:cs typeface="Calibri"/>
              </a:rPr>
              <a:t>MFiPR</a:t>
            </a:r>
            <a:r>
              <a:rPr lang="en-US" sz="1700">
                <a:latin typeface="+mn-lt"/>
                <a:ea typeface="Open Sans"/>
                <a:cs typeface="Calibri"/>
              </a:rPr>
              <a:t> z </a:t>
            </a:r>
            <a:r>
              <a:rPr lang="en-US" sz="1700" err="1">
                <a:latin typeface="+mn-lt"/>
                <a:ea typeface="Open Sans"/>
                <a:cs typeface="Calibri"/>
              </a:rPr>
              <a:t>dnia</a:t>
            </a:r>
            <a:r>
              <a:rPr lang="en-US" sz="1700">
                <a:latin typeface="+mn-lt"/>
                <a:ea typeface="Open Sans"/>
                <a:cs typeface="Calibri"/>
              </a:rPr>
              <a:t> </a:t>
            </a:r>
            <a:r>
              <a:rPr lang="en-US" sz="1700">
                <a:latin typeface="+mn-lt"/>
                <a:ea typeface="Open Sans"/>
                <a:cs typeface="Open Sans"/>
              </a:rPr>
              <a:t>25 </a:t>
            </a:r>
            <a:r>
              <a:rPr lang="en-US" sz="1700" err="1">
                <a:latin typeface="+mn-lt"/>
                <a:ea typeface="Open Sans"/>
                <a:cs typeface="Open Sans"/>
              </a:rPr>
              <a:t>lipca</a:t>
            </a:r>
            <a:r>
              <a:rPr lang="en-US" sz="1700">
                <a:latin typeface="+mn-lt"/>
                <a:ea typeface="Open Sans"/>
                <a:cs typeface="Open Sans"/>
              </a:rPr>
              <a:t> 2024 r. </a:t>
            </a:r>
            <a:r>
              <a:rPr lang="en-US" sz="1700" err="1">
                <a:latin typeface="+mn-lt"/>
                <a:ea typeface="Open Sans"/>
                <a:cs typeface="Open Sans"/>
              </a:rPr>
              <a:t>znak</a:t>
            </a:r>
            <a:r>
              <a:rPr lang="en-US" sz="1700">
                <a:latin typeface="+mn-lt"/>
                <a:ea typeface="Open Sans"/>
                <a:cs typeface="Open Sans"/>
              </a:rPr>
              <a:t> </a:t>
            </a:r>
            <a:r>
              <a:rPr lang="en-US" sz="1700" err="1">
                <a:latin typeface="+mn-lt"/>
                <a:ea typeface="Open Sans"/>
                <a:cs typeface="Open Sans"/>
              </a:rPr>
              <a:t>sprawy</a:t>
            </a:r>
            <a:r>
              <a:rPr lang="en-US" sz="1700">
                <a:latin typeface="+mn-lt"/>
                <a:ea typeface="Open Sans"/>
                <a:cs typeface="Open Sans"/>
              </a:rPr>
              <a:t>: DPI-XI.6910.4.2024.EK w </a:t>
            </a:r>
            <a:r>
              <a:rPr lang="en-US" sz="1700" err="1">
                <a:latin typeface="+mn-lt"/>
                <a:ea typeface="Open Sans"/>
                <a:cs typeface="Open Sans"/>
              </a:rPr>
              <a:t>sprawie</a:t>
            </a:r>
            <a:r>
              <a:rPr lang="en-US" sz="1700">
                <a:latin typeface="+mn-lt"/>
                <a:ea typeface="Open Sans"/>
                <a:cs typeface="Open Sans"/>
              </a:rPr>
              <a:t> </a:t>
            </a:r>
            <a:r>
              <a:rPr lang="en-US" sz="1700" err="1">
                <a:latin typeface="+mn-lt"/>
                <a:ea typeface="Open Sans"/>
                <a:cs typeface="Open Sans"/>
              </a:rPr>
              <a:t>pisemności</a:t>
            </a:r>
            <a:r>
              <a:rPr lang="en-US" sz="1700">
                <a:latin typeface="+mn-lt"/>
                <a:ea typeface="Open Sans"/>
                <a:cs typeface="Open Sans"/>
              </a:rPr>
              <a:t>, o </a:t>
            </a:r>
            <a:r>
              <a:rPr lang="en-US" sz="1700" err="1">
                <a:latin typeface="+mn-lt"/>
                <a:ea typeface="Open Sans"/>
                <a:cs typeface="Open Sans"/>
              </a:rPr>
              <a:t>której</a:t>
            </a:r>
            <a:r>
              <a:rPr lang="en-US" sz="1700">
                <a:latin typeface="+mn-lt"/>
                <a:ea typeface="Open Sans"/>
                <a:cs typeface="Open Sans"/>
              </a:rPr>
              <a:t> </a:t>
            </a:r>
            <a:r>
              <a:rPr lang="en-US" sz="1700" err="1">
                <a:latin typeface="+mn-lt"/>
                <a:ea typeface="Open Sans"/>
                <a:cs typeface="Open Sans"/>
              </a:rPr>
              <a:t>mowa</a:t>
            </a:r>
            <a:r>
              <a:rPr lang="en-US" sz="1700">
                <a:latin typeface="+mn-lt"/>
                <a:ea typeface="Open Sans"/>
                <a:cs typeface="Open Sans"/>
              </a:rPr>
              <a:t> w </a:t>
            </a:r>
            <a:r>
              <a:rPr lang="en-US" sz="1700" err="1">
                <a:latin typeface="+mn-lt"/>
                <a:ea typeface="Open Sans"/>
                <a:cs typeface="Open Sans"/>
              </a:rPr>
              <a:t>Sekcji</a:t>
            </a:r>
            <a:r>
              <a:rPr lang="en-US" sz="1700">
                <a:latin typeface="+mn-lt"/>
                <a:ea typeface="Open Sans"/>
                <a:cs typeface="Open Sans"/>
              </a:rPr>
              <a:t> 3.2.3 </a:t>
            </a:r>
            <a:r>
              <a:rPr lang="en-US" sz="1700" err="1">
                <a:latin typeface="+mn-lt"/>
                <a:ea typeface="Open Sans"/>
                <a:cs typeface="Open Sans"/>
              </a:rPr>
              <a:t>Wytycznych</a:t>
            </a:r>
            <a:r>
              <a:rPr lang="en-US" sz="1700">
                <a:latin typeface="+mn-lt"/>
                <a:ea typeface="Open Sans"/>
                <a:cs typeface="Open Sans"/>
              </a:rPr>
              <a:t> w </a:t>
            </a:r>
            <a:r>
              <a:rPr lang="en-US" sz="1700" err="1">
                <a:latin typeface="+mn-lt"/>
                <a:ea typeface="Open Sans"/>
                <a:cs typeface="Open Sans"/>
              </a:rPr>
              <a:t>kontekście</a:t>
            </a:r>
            <a:r>
              <a:rPr lang="en-US" sz="1700">
                <a:latin typeface="+mn-lt"/>
                <a:ea typeface="Open Sans"/>
                <a:cs typeface="Open Sans"/>
              </a:rPr>
              <a:t> </a:t>
            </a:r>
            <a:r>
              <a:rPr lang="en-US" sz="1700" err="1">
                <a:latin typeface="+mn-lt"/>
                <a:ea typeface="Open Sans"/>
                <a:cs typeface="Open Sans"/>
              </a:rPr>
              <a:t>komunikacji</a:t>
            </a:r>
            <a:r>
              <a:rPr lang="en-US" sz="1700">
                <a:latin typeface="+mn-lt"/>
                <a:ea typeface="Open Sans"/>
                <a:cs typeface="Open Sans"/>
              </a:rPr>
              <a:t> </a:t>
            </a:r>
            <a:r>
              <a:rPr lang="en-US" sz="1700" err="1">
                <a:latin typeface="+mn-lt"/>
                <a:ea typeface="Open Sans"/>
                <a:cs typeface="Open Sans"/>
              </a:rPr>
              <a:t>pomiędzy</a:t>
            </a:r>
            <a:r>
              <a:rPr lang="en-US" sz="1700">
                <a:latin typeface="+mn-lt"/>
                <a:ea typeface="Open Sans"/>
                <a:cs typeface="Open Sans"/>
              </a:rPr>
              <a:t> </a:t>
            </a:r>
            <a:r>
              <a:rPr lang="en-US" sz="1700" err="1">
                <a:latin typeface="+mn-lt"/>
                <a:ea typeface="Open Sans"/>
                <a:cs typeface="Open Sans"/>
              </a:rPr>
              <a:t>beneficjentem</a:t>
            </a:r>
            <a:r>
              <a:rPr lang="en-US" sz="1700">
                <a:latin typeface="+mn-lt"/>
                <a:ea typeface="Open Sans"/>
                <a:cs typeface="Open Sans"/>
              </a:rPr>
              <a:t> a </a:t>
            </a:r>
            <a:r>
              <a:rPr lang="en-US" sz="1700" err="1">
                <a:latin typeface="+mn-lt"/>
                <a:ea typeface="Open Sans"/>
                <a:cs typeface="Open Sans"/>
              </a:rPr>
              <a:t>wykonawcą</a:t>
            </a:r>
            <a:r>
              <a:rPr lang="en-US" sz="1700">
                <a:latin typeface="+mn-lt"/>
                <a:ea typeface="Open Sans"/>
                <a:cs typeface="Open Sans"/>
              </a:rPr>
              <a:t> (</a:t>
            </a:r>
            <a:r>
              <a:rPr lang="en-US" sz="1700" i="1">
                <a:latin typeface="+mn-lt"/>
                <a:ea typeface="Open Sans"/>
                <a:cs typeface="Open Sans"/>
              </a:rPr>
              <a:t>"To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wykonawca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decyduje</a:t>
            </a:r>
            <a:r>
              <a:rPr lang="en-US" sz="1700" i="1">
                <a:latin typeface="+mn-lt"/>
                <a:ea typeface="Open Sans"/>
                <a:cs typeface="Open Sans"/>
              </a:rPr>
              <a:t> o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sposobie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podpisania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dokumentów</a:t>
            </a:r>
            <a:r>
              <a:rPr lang="en-US" sz="1700" i="1">
                <a:latin typeface="+mn-lt"/>
                <a:ea typeface="Open Sans"/>
                <a:cs typeface="Open Sans"/>
              </a:rPr>
              <a:t>/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oświadczeń</a:t>
            </a:r>
            <a:r>
              <a:rPr lang="en-US" sz="1700" i="1">
                <a:latin typeface="+mn-lt"/>
                <a:ea typeface="Open Sans"/>
                <a:cs typeface="Open Sans"/>
              </a:rPr>
              <a:t>, o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których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mowa</a:t>
            </a:r>
            <a:r>
              <a:rPr lang="en-US" sz="1700" i="1">
                <a:latin typeface="+mn-lt"/>
                <a:ea typeface="Open Sans"/>
                <a:cs typeface="Open Sans"/>
              </a:rPr>
              <a:t> w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Wytycznych</a:t>
            </a:r>
            <a:r>
              <a:rPr lang="en-US" sz="1700" i="1">
                <a:latin typeface="+mn-lt"/>
                <a:ea typeface="Open Sans"/>
                <a:cs typeface="Open Sans"/>
              </a:rPr>
              <a:t> w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kontekście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komunikacji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poprzez</a:t>
            </a:r>
            <a:r>
              <a:rPr lang="en-US" sz="1700" i="1">
                <a:latin typeface="+mn-lt"/>
                <a:ea typeface="Open Sans"/>
                <a:cs typeface="Open Sans"/>
              </a:rPr>
              <a:t> BK2021, </a:t>
            </a:r>
            <a:r>
              <a:rPr lang="en-US" sz="1700" b="1" i="1">
                <a:latin typeface="+mn-lt"/>
                <a:ea typeface="Open Sans"/>
                <a:cs typeface="Open Sans"/>
              </a:rPr>
              <a:t>np. w </a:t>
            </a:r>
            <a:r>
              <a:rPr lang="en-US" sz="1700" b="1" i="1" err="1">
                <a:latin typeface="+mn-lt"/>
                <a:ea typeface="Open Sans"/>
                <a:cs typeface="Open Sans"/>
              </a:rPr>
              <a:t>postaci</a:t>
            </a:r>
            <a:r>
              <a:rPr lang="en-US" sz="1700" b="1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latin typeface="+mn-lt"/>
                <a:ea typeface="Open Sans"/>
                <a:cs typeface="Open Sans"/>
              </a:rPr>
              <a:t>skanu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dokumentu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zawierającego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własnoręczny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podpis</a:t>
            </a:r>
            <a:r>
              <a:rPr lang="en-US" sz="1700" i="1">
                <a:latin typeface="+mn-lt"/>
                <a:ea typeface="Open Sans"/>
                <a:cs typeface="Open Sans"/>
              </a:rPr>
              <a:t>, </a:t>
            </a:r>
            <a:r>
              <a:rPr lang="en-US" sz="1700" b="1" i="1">
                <a:latin typeface="+mn-lt"/>
                <a:ea typeface="Open Sans"/>
                <a:cs typeface="Open Sans"/>
              </a:rPr>
              <a:t>w </a:t>
            </a:r>
            <a:r>
              <a:rPr lang="en-US" sz="1700" b="1" i="1" err="1">
                <a:latin typeface="+mn-lt"/>
                <a:ea typeface="Open Sans"/>
                <a:cs typeface="Open Sans"/>
              </a:rPr>
              <a:t>postaci</a:t>
            </a:r>
            <a:r>
              <a:rPr lang="en-US" sz="1700" b="1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latin typeface="+mn-lt"/>
                <a:ea typeface="Open Sans"/>
                <a:cs typeface="Open Sans"/>
              </a:rPr>
              <a:t>elektronicznej</a:t>
            </a:r>
            <a:r>
              <a:rPr lang="en-US" sz="1700" b="1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latin typeface="+mn-lt"/>
                <a:ea typeface="Open Sans"/>
                <a:cs typeface="Open Sans"/>
              </a:rPr>
              <a:t>opatrzonej</a:t>
            </a:r>
            <a:r>
              <a:rPr lang="en-US" sz="1700" b="1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latin typeface="+mn-lt"/>
                <a:ea typeface="Open Sans"/>
                <a:cs typeface="Open Sans"/>
              </a:rPr>
              <a:t>podpisem</a:t>
            </a:r>
            <a:r>
              <a:rPr lang="en-US" sz="1700" b="1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latin typeface="+mn-lt"/>
                <a:ea typeface="Open Sans"/>
                <a:cs typeface="Open Sans"/>
              </a:rPr>
              <a:t>zaufanym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solidFill>
                  <a:srgbClr val="FF0000"/>
                </a:solidFill>
                <a:latin typeface="+mn-lt"/>
                <a:ea typeface="Open Sans"/>
                <a:cs typeface="Open Sans"/>
              </a:rPr>
              <a:t>lub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latin typeface="+mn-lt"/>
                <a:ea typeface="Open Sans"/>
                <a:cs typeface="Open Sans"/>
              </a:rPr>
              <a:t>podpisem</a:t>
            </a:r>
            <a:r>
              <a:rPr lang="en-US" sz="1700" b="1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latin typeface="+mn-lt"/>
                <a:ea typeface="Open Sans"/>
                <a:cs typeface="Open Sans"/>
              </a:rPr>
              <a:t>osobistym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solidFill>
                  <a:srgbClr val="FF0000"/>
                </a:solidFill>
                <a:latin typeface="+mn-lt"/>
                <a:ea typeface="Open Sans"/>
                <a:cs typeface="Open Sans"/>
              </a:rPr>
              <a:t>lub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innym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rodzajem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podpisu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cyfrowego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potwierdzonego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stosownym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certyfikatem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umożliwiającym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identyfikację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wykonawcy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b="1" i="1" err="1">
                <a:solidFill>
                  <a:srgbClr val="FF0000"/>
                </a:solidFill>
                <a:latin typeface="+mn-lt"/>
                <a:ea typeface="Open Sans"/>
                <a:cs typeface="Open Sans"/>
              </a:rPr>
              <a:t>lub</a:t>
            </a:r>
            <a:r>
              <a:rPr lang="en-US" sz="1700" i="1">
                <a:latin typeface="+mn-lt"/>
                <a:ea typeface="Open Sans"/>
                <a:cs typeface="Open Sans"/>
              </a:rPr>
              <a:t> w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formie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elektronicznej</a:t>
            </a:r>
            <a:r>
              <a:rPr lang="en-US" sz="1700" i="1">
                <a:latin typeface="+mn-lt"/>
                <a:ea typeface="Open Sans"/>
                <a:cs typeface="Open Sans"/>
              </a:rPr>
              <a:t>, o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ile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osoba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uprawniona</a:t>
            </a:r>
            <a:r>
              <a:rPr lang="en-US" sz="1700" i="1">
                <a:latin typeface="+mn-lt"/>
                <a:ea typeface="Open Sans"/>
                <a:cs typeface="Open Sans"/>
              </a:rPr>
              <a:t> do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podpisania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dokumentu</a:t>
            </a:r>
            <a:r>
              <a:rPr lang="en-US" sz="1700" i="1">
                <a:latin typeface="+mn-lt"/>
                <a:ea typeface="Open Sans"/>
                <a:cs typeface="Open Sans"/>
              </a:rPr>
              <a:t>/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oświadczenia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załączanego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poprzez</a:t>
            </a:r>
            <a:r>
              <a:rPr lang="en-US" sz="1700" i="1">
                <a:latin typeface="+mn-lt"/>
                <a:ea typeface="Open Sans"/>
                <a:cs typeface="Open Sans"/>
              </a:rPr>
              <a:t> BK2021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posiada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kwalifikowany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podpis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elektroniczny</a:t>
            </a:r>
            <a:r>
              <a:rPr lang="en-US" sz="1700" i="1">
                <a:latin typeface="+mn-lt"/>
                <a:ea typeface="Open Sans"/>
                <a:cs typeface="Open Sans"/>
              </a:rPr>
              <a:t> (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przy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czym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kwalifikowany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podpis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elektroniczny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nie</a:t>
            </a:r>
            <a:r>
              <a:rPr lang="en-US" sz="1700" i="1">
                <a:latin typeface="+mn-lt"/>
                <a:ea typeface="Open Sans"/>
                <a:cs typeface="Open Sans"/>
              </a:rPr>
              <a:t> jest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obligatoryjny</a:t>
            </a:r>
            <a:r>
              <a:rPr lang="en-US" sz="1700" i="1">
                <a:latin typeface="+mn-lt"/>
                <a:ea typeface="Open Sans"/>
                <a:cs typeface="Open Sans"/>
              </a:rPr>
              <a:t> do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złożenia</a:t>
            </a:r>
            <a:r>
              <a:rPr lang="en-US" sz="1700" i="1">
                <a:latin typeface="+mn-lt"/>
                <a:ea typeface="Open Sans"/>
                <a:cs typeface="Open Sans"/>
              </a:rPr>
              <a:t> </a:t>
            </a:r>
            <a:r>
              <a:rPr lang="en-US" sz="1700" i="1" err="1">
                <a:latin typeface="+mn-lt"/>
                <a:ea typeface="Open Sans"/>
                <a:cs typeface="Open Sans"/>
              </a:rPr>
              <a:t>oferty</a:t>
            </a:r>
            <a:r>
              <a:rPr lang="en-US" sz="1700" i="1">
                <a:latin typeface="+mn-lt"/>
                <a:ea typeface="Open Sans"/>
                <a:cs typeface="Open Sans"/>
              </a:rPr>
              <a:t> w BK2021"</a:t>
            </a:r>
            <a:r>
              <a:rPr lang="en-US" sz="1700">
                <a:latin typeface="+mn-lt"/>
                <a:ea typeface="Open Sans"/>
                <a:cs typeface="Open Sans"/>
              </a:rPr>
              <a:t>).</a:t>
            </a:r>
            <a:endParaRPr lang="en-US" sz="1700">
              <a:latin typeface="+mn-lt"/>
              <a:cs typeface="Open Sans"/>
            </a:endParaRPr>
          </a:p>
          <a:p>
            <a:pPr marL="0" indent="0">
              <a:buNone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11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18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OFERTA POZA BAZĄ 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979637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b="0" err="1">
                <a:latin typeface="+mn-lt"/>
                <a:cs typeface="+mn-ea"/>
              </a:rPr>
              <a:t>Wytyczne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dotyczące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kwalifikowalności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wydatków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na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lata</a:t>
            </a:r>
            <a:r>
              <a:rPr lang="en-US" sz="1800" b="0">
                <a:latin typeface="+mn-lt"/>
                <a:cs typeface="+mn-ea"/>
              </a:rPr>
              <a:t> 2021-2027 </a:t>
            </a:r>
            <a:r>
              <a:rPr lang="en-US" sz="1800" b="0" err="1">
                <a:latin typeface="+mn-lt"/>
                <a:cs typeface="+mn-ea"/>
              </a:rPr>
              <a:t>nie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dopuszczają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innej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formy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i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sposobu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składania</a:t>
            </a:r>
            <a:r>
              <a:rPr lang="en-US" sz="1800" b="0">
                <a:latin typeface="+mn-lt"/>
                <a:cs typeface="+mn-ea"/>
              </a:rPr>
              <a:t> </a:t>
            </a:r>
            <a:r>
              <a:rPr lang="en-US" sz="1800" b="0" err="1">
                <a:latin typeface="+mn-lt"/>
                <a:cs typeface="+mn-ea"/>
              </a:rPr>
              <a:t>ofert</a:t>
            </a:r>
            <a:r>
              <a:rPr lang="en-US" sz="1800">
                <a:latin typeface="+mn-lt"/>
                <a:cs typeface="+mn-ea"/>
              </a:rPr>
              <a:t>. </a:t>
            </a:r>
            <a:endParaRPr lang="pl-PL" sz="1800">
              <a:latin typeface="+mn-lt"/>
              <a:cs typeface="+mn-ea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8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err="1">
                <a:latin typeface="+mn-lt"/>
                <a:cs typeface="+mn-ea"/>
              </a:rPr>
              <a:t>Zamawiający</a:t>
            </a:r>
            <a:r>
              <a:rPr lang="en-US" sz="1800">
                <a:latin typeface="+mn-lt"/>
                <a:cs typeface="+mn-ea"/>
              </a:rPr>
              <a:t> </a:t>
            </a:r>
            <a:r>
              <a:rPr lang="en-US" sz="1800" err="1">
                <a:latin typeface="+mn-lt"/>
                <a:cs typeface="+mn-ea"/>
              </a:rPr>
              <a:t>powinien</a:t>
            </a:r>
            <a:r>
              <a:rPr lang="en-US" sz="1800">
                <a:latin typeface="+mn-lt"/>
                <a:cs typeface="+mn-ea"/>
              </a:rPr>
              <a:t> </a:t>
            </a:r>
            <a:r>
              <a:rPr lang="en-US" sz="1800" err="1">
                <a:latin typeface="+mn-lt"/>
                <a:cs typeface="+mn-ea"/>
              </a:rPr>
              <a:t>odrzucić</a:t>
            </a:r>
            <a:r>
              <a:rPr lang="en-US" sz="1800">
                <a:latin typeface="+mn-lt"/>
                <a:cs typeface="+mn-ea"/>
              </a:rPr>
              <a:t> </a:t>
            </a:r>
            <a:r>
              <a:rPr lang="en-US" sz="1800" err="1">
                <a:latin typeface="+mn-lt"/>
                <a:cs typeface="+mn-ea"/>
              </a:rPr>
              <a:t>ofertę</a:t>
            </a:r>
            <a:r>
              <a:rPr lang="en-US" sz="1800">
                <a:latin typeface="+mn-lt"/>
                <a:cs typeface="+mn-ea"/>
              </a:rPr>
              <a:t>. </a:t>
            </a:r>
            <a:endParaRPr lang="pl-PL" sz="1800">
              <a:latin typeface="+mn-lt"/>
              <a:cs typeface="+mn-ea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8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err="1">
                <a:latin typeface="+mn-lt"/>
                <a:ea typeface="Open Sans"/>
                <a:cs typeface="+mn-ea"/>
              </a:rPr>
              <a:t>Jeśli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zamawiający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dopuści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taką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ofertę</a:t>
            </a:r>
            <a:r>
              <a:rPr lang="en-US" sz="1800">
                <a:latin typeface="+mn-lt"/>
                <a:ea typeface="Open Sans"/>
                <a:cs typeface="+mn-ea"/>
              </a:rPr>
              <a:t> do </a:t>
            </a:r>
            <a:r>
              <a:rPr lang="en-US" sz="1800" err="1">
                <a:latin typeface="+mn-lt"/>
                <a:ea typeface="Open Sans"/>
                <a:cs typeface="+mn-ea"/>
              </a:rPr>
              <a:t>oceny</a:t>
            </a:r>
            <a:r>
              <a:rPr lang="en-US" sz="1800">
                <a:latin typeface="+mn-lt"/>
                <a:ea typeface="Open Sans"/>
                <a:cs typeface="+mn-ea"/>
              </a:rPr>
              <a:t>, </a:t>
            </a:r>
            <a:r>
              <a:rPr lang="en-US" sz="1800" err="1">
                <a:latin typeface="+mn-lt"/>
                <a:ea typeface="Open Sans"/>
                <a:cs typeface="+mn-ea"/>
              </a:rPr>
              <a:t>postępuje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niezgodnie</a:t>
            </a:r>
            <a:r>
              <a:rPr lang="en-US" sz="1800">
                <a:latin typeface="+mn-lt"/>
                <a:ea typeface="Open Sans"/>
                <a:cs typeface="+mn-ea"/>
              </a:rPr>
              <a:t> z </a:t>
            </a:r>
            <a:r>
              <a:rPr lang="en-US" sz="1800" err="1">
                <a:latin typeface="+mn-lt"/>
                <a:ea typeface="Open Sans"/>
                <a:cs typeface="+mn-ea"/>
              </a:rPr>
              <a:t>Wytycznymi</a:t>
            </a:r>
            <a:r>
              <a:rPr lang="en-US" sz="1800">
                <a:latin typeface="+mn-lt"/>
                <a:ea typeface="Open Sans"/>
                <a:cs typeface="+mn-ea"/>
              </a:rPr>
              <a:t>, </a:t>
            </a:r>
            <a:r>
              <a:rPr lang="en-US" sz="1800" err="1">
                <a:latin typeface="+mn-lt"/>
                <a:ea typeface="Open Sans"/>
                <a:cs typeface="+mn-ea"/>
              </a:rPr>
              <a:t>czyli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procedurami</a:t>
            </a:r>
            <a:r>
              <a:rPr lang="en-US" sz="1800">
                <a:latin typeface="+mn-lt"/>
                <a:ea typeface="Open Sans"/>
                <a:cs typeface="+mn-ea"/>
              </a:rPr>
              <a:t>, o </a:t>
            </a:r>
            <a:r>
              <a:rPr lang="en-US" sz="1800" err="1">
                <a:latin typeface="+mn-lt"/>
                <a:ea typeface="Open Sans"/>
                <a:cs typeface="+mn-ea"/>
              </a:rPr>
              <a:t>których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mowa</a:t>
            </a:r>
            <a:r>
              <a:rPr lang="en-US" sz="1800">
                <a:latin typeface="+mn-lt"/>
                <a:ea typeface="Open Sans"/>
                <a:cs typeface="+mn-ea"/>
              </a:rPr>
              <a:t> w art. 184 UFP</a:t>
            </a:r>
            <a:endParaRPr lang="en-US" sz="1800">
              <a:latin typeface="+mn-lt"/>
              <a:ea typeface="Open Sans"/>
            </a:endParaRPr>
          </a:p>
          <a:p>
            <a:pPr marL="0" indent="0" algn="just">
              <a:buNone/>
            </a:pPr>
            <a:endParaRPr lang="en-US" sz="1800">
              <a:latin typeface="+mn-lt"/>
              <a:ea typeface="Open Sans"/>
              <a:cs typeface="+mn-ea"/>
            </a:endParaRPr>
          </a:p>
          <a:p>
            <a:pPr marL="0" indent="0" algn="just">
              <a:buNone/>
            </a:pPr>
            <a:r>
              <a:rPr lang="en-US" sz="1800" err="1">
                <a:latin typeface="+mn-lt"/>
                <a:ea typeface="Open Sans"/>
                <a:cs typeface="+mn-ea"/>
              </a:rPr>
              <a:t>Stanowisko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MFiPR</a:t>
            </a:r>
            <a:r>
              <a:rPr lang="en-US" sz="1800">
                <a:latin typeface="+mn-lt"/>
                <a:ea typeface="Open Sans"/>
                <a:cs typeface="+mn-ea"/>
              </a:rPr>
              <a:t> z </a:t>
            </a:r>
            <a:r>
              <a:rPr lang="en-US" sz="1800" err="1">
                <a:latin typeface="+mn-lt"/>
                <a:ea typeface="Open Sans"/>
                <a:cs typeface="+mn-ea"/>
              </a:rPr>
              <a:t>dnia</a:t>
            </a:r>
            <a:r>
              <a:rPr lang="en-US" sz="1800">
                <a:latin typeface="+mn-lt"/>
                <a:ea typeface="Open Sans"/>
                <a:cs typeface="+mn-ea"/>
              </a:rPr>
              <a:t> 25 </a:t>
            </a:r>
            <a:r>
              <a:rPr lang="en-US" sz="1800" err="1">
                <a:latin typeface="+mn-lt"/>
                <a:ea typeface="Open Sans"/>
                <a:cs typeface="+mn-ea"/>
              </a:rPr>
              <a:t>lipca</a:t>
            </a:r>
            <a:r>
              <a:rPr lang="en-US" sz="1800">
                <a:latin typeface="+mn-lt"/>
                <a:ea typeface="Open Sans"/>
                <a:cs typeface="+mn-ea"/>
              </a:rPr>
              <a:t> 2024 r. </a:t>
            </a:r>
            <a:r>
              <a:rPr lang="en-US" sz="1800" err="1">
                <a:latin typeface="+mn-lt"/>
                <a:ea typeface="Open Sans"/>
                <a:cs typeface="+mn-ea"/>
              </a:rPr>
              <a:t>znak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sprawy</a:t>
            </a:r>
            <a:r>
              <a:rPr lang="en-US" sz="1800">
                <a:latin typeface="+mn-lt"/>
                <a:ea typeface="Open Sans"/>
                <a:cs typeface="+mn-ea"/>
              </a:rPr>
              <a:t>: DPI-XI.6910.4.2024.EK w </a:t>
            </a:r>
            <a:r>
              <a:rPr lang="en-US" sz="1800" err="1">
                <a:latin typeface="+mn-lt"/>
                <a:ea typeface="Open Sans"/>
                <a:cs typeface="+mn-ea"/>
              </a:rPr>
              <a:t>sprawie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pisemności</a:t>
            </a:r>
            <a:r>
              <a:rPr lang="en-US" sz="1800">
                <a:latin typeface="+mn-lt"/>
                <a:ea typeface="Open Sans"/>
                <a:cs typeface="+mn-ea"/>
              </a:rPr>
              <a:t>, o </a:t>
            </a:r>
            <a:r>
              <a:rPr lang="en-US" sz="1800" err="1">
                <a:latin typeface="+mn-lt"/>
                <a:ea typeface="Open Sans"/>
                <a:cs typeface="+mn-ea"/>
              </a:rPr>
              <a:t>której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mowa</a:t>
            </a:r>
            <a:r>
              <a:rPr lang="en-US" sz="1800">
                <a:latin typeface="+mn-lt"/>
                <a:ea typeface="Open Sans"/>
                <a:cs typeface="+mn-ea"/>
              </a:rPr>
              <a:t> w </a:t>
            </a:r>
            <a:r>
              <a:rPr lang="en-US" sz="1800" err="1">
                <a:latin typeface="+mn-lt"/>
                <a:ea typeface="Open Sans"/>
                <a:cs typeface="+mn-ea"/>
              </a:rPr>
              <a:t>Sekcji</a:t>
            </a:r>
            <a:r>
              <a:rPr lang="en-US" sz="1800">
                <a:latin typeface="+mn-lt"/>
                <a:ea typeface="Open Sans"/>
                <a:cs typeface="+mn-ea"/>
              </a:rPr>
              <a:t> 3.2.3 </a:t>
            </a:r>
            <a:r>
              <a:rPr lang="en-US" sz="1800" err="1">
                <a:latin typeface="+mn-lt"/>
                <a:ea typeface="Open Sans"/>
                <a:cs typeface="+mn-ea"/>
              </a:rPr>
              <a:t>Wytycznych</a:t>
            </a:r>
            <a:r>
              <a:rPr lang="en-US" sz="1800">
                <a:latin typeface="+mn-lt"/>
                <a:ea typeface="Open Sans"/>
                <a:cs typeface="+mn-ea"/>
              </a:rPr>
              <a:t> w </a:t>
            </a:r>
            <a:r>
              <a:rPr lang="en-US" sz="1800" err="1">
                <a:latin typeface="+mn-lt"/>
                <a:ea typeface="Open Sans"/>
                <a:cs typeface="+mn-ea"/>
              </a:rPr>
              <a:t>kontekście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komunikacji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pomiędzy</a:t>
            </a:r>
            <a:r>
              <a:rPr lang="en-US" sz="1800">
                <a:latin typeface="+mn-lt"/>
                <a:ea typeface="Open Sans"/>
                <a:cs typeface="+mn-ea"/>
              </a:rPr>
              <a:t> </a:t>
            </a:r>
            <a:r>
              <a:rPr lang="en-US" sz="1800" err="1">
                <a:latin typeface="+mn-lt"/>
                <a:ea typeface="Open Sans"/>
                <a:cs typeface="+mn-ea"/>
              </a:rPr>
              <a:t>beneficjentem</a:t>
            </a:r>
            <a:r>
              <a:rPr lang="en-US" sz="1800">
                <a:latin typeface="+mn-lt"/>
                <a:ea typeface="Open Sans"/>
                <a:cs typeface="+mn-ea"/>
              </a:rPr>
              <a:t> a </a:t>
            </a:r>
            <a:r>
              <a:rPr lang="en-US" sz="1800" err="1">
                <a:latin typeface="+mn-lt"/>
                <a:ea typeface="Open Sans"/>
                <a:cs typeface="+mn-ea"/>
              </a:rPr>
              <a:t>wykonawcą</a:t>
            </a:r>
            <a:r>
              <a:rPr lang="en-US" sz="1800">
                <a:latin typeface="+mn-lt"/>
                <a:ea typeface="Open Sans"/>
                <a:cs typeface="+mn-ea"/>
              </a:rPr>
              <a:t>:</a:t>
            </a:r>
            <a:endParaRPr lang="pl-PL" sz="1800" i="1">
              <a:latin typeface="+mn-lt"/>
              <a:ea typeface="Open Sans"/>
              <a:cs typeface="+mn-ea"/>
            </a:endParaRPr>
          </a:p>
          <a:p>
            <a:pPr marL="0" indent="0" algn="just">
              <a:buNone/>
            </a:pPr>
            <a:r>
              <a:rPr lang="en-US" sz="1800">
                <a:latin typeface="+mn-lt"/>
                <a:ea typeface="Open Sans"/>
                <a:cs typeface="+mn-ea"/>
              </a:rPr>
              <a:t>"</a:t>
            </a:r>
            <a:r>
              <a:rPr lang="en-US" sz="1800" i="1" err="1">
                <a:latin typeface="+mn-lt"/>
                <a:ea typeface="Open Sans"/>
                <a:cs typeface="+mn-ea"/>
              </a:rPr>
              <a:t>Przyjmowanie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ofert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b="1" i="1" err="1">
                <a:latin typeface="+mn-lt"/>
                <a:ea typeface="Open Sans"/>
                <a:cs typeface="+mn-ea"/>
              </a:rPr>
              <a:t>innymi</a:t>
            </a:r>
            <a:r>
              <a:rPr lang="en-US" sz="1800" b="1" i="1">
                <a:latin typeface="+mn-lt"/>
                <a:ea typeface="Open Sans"/>
                <a:cs typeface="+mn-ea"/>
              </a:rPr>
              <a:t> </a:t>
            </a:r>
            <a:r>
              <a:rPr lang="en-US" sz="1800" b="1" i="1" err="1">
                <a:latin typeface="+mn-lt"/>
                <a:ea typeface="Open Sans"/>
                <a:cs typeface="+mn-ea"/>
              </a:rPr>
              <a:t>kanałami</a:t>
            </a:r>
            <a:r>
              <a:rPr lang="en-US" sz="1800" i="1">
                <a:latin typeface="+mn-lt"/>
                <a:ea typeface="Open Sans"/>
                <a:cs typeface="+mn-ea"/>
              </a:rPr>
              <a:t> jest </a:t>
            </a:r>
            <a:r>
              <a:rPr lang="en-US" sz="1800" i="1" err="1">
                <a:latin typeface="+mn-lt"/>
                <a:ea typeface="Open Sans"/>
                <a:cs typeface="+mn-ea"/>
              </a:rPr>
              <a:t>niedopuszczalne</a:t>
            </a:r>
            <a:r>
              <a:rPr lang="en-US" sz="1800" i="1">
                <a:latin typeface="+mn-lt"/>
                <a:ea typeface="Open Sans"/>
                <a:cs typeface="+mn-ea"/>
              </a:rPr>
              <a:t>, </a:t>
            </a:r>
            <a:r>
              <a:rPr lang="en-US" sz="1800" i="1" err="1">
                <a:latin typeface="+mn-lt"/>
                <a:ea typeface="Open Sans"/>
                <a:cs typeface="+mn-ea"/>
              </a:rPr>
              <a:t>oferty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takie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nie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mogą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być</a:t>
            </a:r>
            <a:r>
              <a:rPr lang="en-US" sz="1800" i="1">
                <a:latin typeface="+mn-lt"/>
                <a:ea typeface="Open Sans"/>
                <a:cs typeface="+mn-ea"/>
              </a:rPr>
              <a:t> brane pod </a:t>
            </a:r>
            <a:r>
              <a:rPr lang="en-US" sz="1800" i="1" err="1">
                <a:latin typeface="+mn-lt"/>
                <a:ea typeface="Open Sans"/>
                <a:cs typeface="+mn-ea"/>
              </a:rPr>
              <a:t>uwagę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przy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wyborze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najkorzystniejszej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oferty</a:t>
            </a:r>
            <a:r>
              <a:rPr lang="en-US" sz="1800" i="1">
                <a:latin typeface="+mn-lt"/>
                <a:ea typeface="Open Sans"/>
                <a:cs typeface="+mn-ea"/>
              </a:rPr>
              <a:t>, </a:t>
            </a:r>
            <a:r>
              <a:rPr lang="en-US" sz="1800" i="1" err="1">
                <a:latin typeface="+mn-lt"/>
                <a:ea typeface="Open Sans"/>
                <a:cs typeface="+mn-ea"/>
              </a:rPr>
              <a:t>i</a:t>
            </a:r>
            <a:r>
              <a:rPr lang="en-US" sz="1800" i="1">
                <a:latin typeface="+mn-lt"/>
                <a:ea typeface="Open Sans"/>
                <a:cs typeface="+mn-ea"/>
              </a:rPr>
              <a:t> </a:t>
            </a:r>
            <a:r>
              <a:rPr lang="en-US" sz="1800" i="1" err="1">
                <a:latin typeface="+mn-lt"/>
                <a:ea typeface="Open Sans"/>
                <a:cs typeface="+mn-ea"/>
              </a:rPr>
              <a:t>należy</a:t>
            </a:r>
            <a:r>
              <a:rPr lang="en-US" sz="1800" i="1">
                <a:latin typeface="+mn-lt"/>
                <a:ea typeface="Open Sans"/>
                <a:cs typeface="+mn-ea"/>
              </a:rPr>
              <a:t> je </a:t>
            </a:r>
            <a:r>
              <a:rPr lang="en-US" sz="1800" i="1" err="1">
                <a:latin typeface="+mn-lt"/>
                <a:ea typeface="Open Sans"/>
                <a:cs typeface="+mn-ea"/>
              </a:rPr>
              <a:t>odrzucić</a:t>
            </a:r>
            <a:r>
              <a:rPr lang="en-US" sz="1800" i="1">
                <a:latin typeface="+mn-lt"/>
                <a:ea typeface="Open Sans"/>
                <a:cs typeface="+mn-ea"/>
              </a:rPr>
              <a:t>".</a:t>
            </a:r>
            <a:endParaRPr lang="pl-PL" sz="1800" i="1">
              <a:latin typeface="+mn-lt"/>
              <a:ea typeface="Open Sans"/>
              <a:cs typeface="Calibri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12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75E4682-5B47-D81C-87F9-0D28BE17A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8913" y="360216"/>
            <a:ext cx="1399000" cy="137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47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ODSTĄPIENIE OD KOMUNIKACJI  POPRZEZ BK2021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691605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0" err="1">
                <a:latin typeface="+mn-lt"/>
                <a:cs typeface="+mn-ea"/>
              </a:rPr>
              <a:t>Wyjątkowo</a:t>
            </a:r>
            <a:r>
              <a:rPr lang="en-US" sz="1600" b="0">
                <a:latin typeface="+mn-lt"/>
                <a:cs typeface="+mn-ea"/>
              </a:rPr>
              <a:t>, </a:t>
            </a:r>
            <a:r>
              <a:rPr lang="en-US" sz="1600" b="0" err="1">
                <a:latin typeface="+mn-lt"/>
                <a:cs typeface="+mn-ea"/>
              </a:rPr>
              <a:t>możliwe</a:t>
            </a:r>
            <a:r>
              <a:rPr lang="en-US" sz="1600" b="0">
                <a:latin typeface="+mn-lt"/>
                <a:cs typeface="+mn-ea"/>
              </a:rPr>
              <a:t> jest </a:t>
            </a:r>
            <a:r>
              <a:rPr lang="en-US" sz="1600" b="0" err="1">
                <a:latin typeface="+mn-lt"/>
                <a:cs typeface="+mn-ea"/>
              </a:rPr>
              <a:t>odstąpienie</a:t>
            </a:r>
            <a:r>
              <a:rPr lang="en-US" sz="1600" b="0">
                <a:latin typeface="+mn-lt"/>
                <a:cs typeface="+mn-ea"/>
              </a:rPr>
              <a:t> od </a:t>
            </a:r>
            <a:r>
              <a:rPr lang="en-US" sz="1600" b="0" err="1">
                <a:latin typeface="+mn-lt"/>
                <a:cs typeface="+mn-ea"/>
              </a:rPr>
              <a:t>komunikacji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poprzez</a:t>
            </a:r>
            <a:r>
              <a:rPr lang="en-US" sz="1600" b="0">
                <a:latin typeface="+mn-lt"/>
                <a:cs typeface="+mn-ea"/>
              </a:rPr>
              <a:t> BK2021, o </a:t>
            </a:r>
            <a:r>
              <a:rPr lang="en-US" sz="1600" b="0" err="1">
                <a:latin typeface="+mn-lt"/>
                <a:cs typeface="+mn-ea"/>
              </a:rPr>
              <a:t>czym</a:t>
            </a:r>
            <a:r>
              <a:rPr lang="pl-PL" sz="160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zamawiający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informuje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wykonawców</a:t>
            </a:r>
            <a:r>
              <a:rPr lang="en-US" sz="1600" b="0">
                <a:latin typeface="+mn-lt"/>
                <a:cs typeface="+mn-ea"/>
              </a:rPr>
              <a:t> w </a:t>
            </a:r>
            <a:r>
              <a:rPr lang="en-US" sz="1600" b="0" err="1">
                <a:latin typeface="+mn-lt"/>
                <a:cs typeface="+mn-ea"/>
              </a:rPr>
              <a:t>zapytaniu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ofertowym</a:t>
            </a:r>
            <a:r>
              <a:rPr lang="en-US" sz="1600" b="0">
                <a:latin typeface="+mn-lt"/>
                <a:cs typeface="+mn-ea"/>
              </a:rPr>
              <a:t>, </a:t>
            </a:r>
            <a:r>
              <a:rPr lang="en-US" sz="1600" b="0" err="1">
                <a:latin typeface="+mn-lt"/>
                <a:cs typeface="+mn-ea"/>
              </a:rPr>
              <a:t>jeżeli</a:t>
            </a:r>
            <a:r>
              <a:rPr lang="en-US" sz="1600" b="0">
                <a:latin typeface="+mn-lt"/>
                <a:cs typeface="+mn-ea"/>
              </a:rPr>
              <a:t>:</a:t>
            </a:r>
            <a:endParaRPr lang="en-US" sz="1600" b="0">
              <a:latin typeface="+mn-lt"/>
            </a:endParaRPr>
          </a:p>
          <a:p>
            <a:pPr marL="504000" indent="-2520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+mj-lt"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charakter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zamówienia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wymaga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użycia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narzędzi</a:t>
            </a:r>
            <a:r>
              <a:rPr lang="en-US" sz="1600" b="0">
                <a:latin typeface="+mn-lt"/>
                <a:cs typeface="+mn-ea"/>
              </a:rPr>
              <a:t>, </a:t>
            </a:r>
            <a:r>
              <a:rPr lang="en-US" sz="1600" b="0" err="1">
                <a:latin typeface="+mn-lt"/>
                <a:cs typeface="+mn-ea"/>
              </a:rPr>
              <a:t>urządzeń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lub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formatów</a:t>
            </a:r>
            <a:r>
              <a:rPr lang="en-US" sz="1600" b="0">
                <a:latin typeface="+mn-lt"/>
                <a:cs typeface="+mn-ea"/>
              </a:rPr>
              <a:t> </a:t>
            </a:r>
            <a:r>
              <a:rPr lang="en-US" sz="1600" b="0" err="1">
                <a:latin typeface="+mn-lt"/>
                <a:cs typeface="+mn-ea"/>
              </a:rPr>
              <a:t>plików</a:t>
            </a:r>
            <a:r>
              <a:rPr lang="en-US" sz="1600" b="0">
                <a:latin typeface="+mn-lt"/>
                <a:cs typeface="+mn-ea"/>
              </a:rPr>
              <a:t>, </a:t>
            </a:r>
            <a:r>
              <a:rPr lang="en-US" sz="1600" b="0" err="1">
                <a:latin typeface="+mn-lt"/>
                <a:cs typeface="+mn-ea"/>
              </a:rPr>
              <a:t>które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nie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są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obsługiwane</a:t>
            </a:r>
            <a:r>
              <a:rPr lang="en-US" sz="1600" b="0">
                <a:latin typeface="+mn-lt"/>
                <a:cs typeface="+mn-ea"/>
              </a:rPr>
              <a:t> za </a:t>
            </a:r>
            <a:r>
              <a:rPr lang="en-US" sz="1600" b="0" err="1">
                <a:latin typeface="+mn-lt"/>
                <a:cs typeface="+mn-ea"/>
              </a:rPr>
              <a:t>pomocą</a:t>
            </a:r>
            <a:r>
              <a:rPr lang="en-US" sz="1600" b="0">
                <a:latin typeface="+mn-lt"/>
                <a:cs typeface="+mn-ea"/>
              </a:rPr>
              <a:t> BK2021, </a:t>
            </a:r>
            <a:r>
              <a:rPr lang="en-US" sz="1600" b="0" err="1">
                <a:latin typeface="+mn-lt"/>
                <a:cs typeface="+mn-ea"/>
              </a:rPr>
              <a:t>lub</a:t>
            </a:r>
            <a:endParaRPr lang="pl-PL" sz="1600" b="0">
              <a:latin typeface="+mn-lt"/>
              <a:cs typeface="+mn-ea"/>
            </a:endParaRPr>
          </a:p>
          <a:p>
            <a:pPr marL="504000" indent="-2520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+mj-lt"/>
              <a:buAutoNum type="alphaLcParenR"/>
            </a:pPr>
            <a:r>
              <a:rPr lang="en-US" sz="1600" err="1">
                <a:latin typeface="+mn-lt"/>
                <a:cs typeface="+mn-ea"/>
              </a:rPr>
              <a:t>aplikacje</a:t>
            </a:r>
            <a:r>
              <a:rPr lang="en-US" sz="1600">
                <a:latin typeface="+mn-lt"/>
                <a:cs typeface="+mn-ea"/>
              </a:rPr>
              <a:t> do </a:t>
            </a:r>
            <a:r>
              <a:rPr lang="en-US" sz="1600" err="1">
                <a:latin typeface="+mn-lt"/>
                <a:cs typeface="+mn-ea"/>
              </a:rPr>
              <a:t>obsługi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formatów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plików</a:t>
            </a:r>
            <a:r>
              <a:rPr lang="en-US" sz="1600">
                <a:latin typeface="+mn-lt"/>
                <a:cs typeface="+mn-ea"/>
              </a:rPr>
              <a:t>, </a:t>
            </a:r>
            <a:r>
              <a:rPr lang="en-US" sz="1600" err="1">
                <a:latin typeface="+mn-lt"/>
                <a:cs typeface="+mn-ea"/>
              </a:rPr>
              <a:t>które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nadają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się</a:t>
            </a:r>
            <a:r>
              <a:rPr lang="en-US" sz="1600">
                <a:latin typeface="+mn-lt"/>
                <a:cs typeface="+mn-ea"/>
              </a:rPr>
              <a:t> do </a:t>
            </a:r>
            <a:r>
              <a:rPr lang="en-US" sz="1600" err="1">
                <a:latin typeface="+mn-lt"/>
                <a:cs typeface="+mn-ea"/>
              </a:rPr>
              <a:t>przygotowania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ofert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lub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prac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konkursowych</a:t>
            </a:r>
            <a:r>
              <a:rPr lang="en-US" sz="1600">
                <a:latin typeface="+mn-lt"/>
                <a:cs typeface="+mn-ea"/>
              </a:rPr>
              <a:t>, </a:t>
            </a:r>
            <a:r>
              <a:rPr lang="en-US" sz="1600" err="1">
                <a:latin typeface="+mn-lt"/>
                <a:cs typeface="+mn-ea"/>
              </a:rPr>
              <a:t>korzystają</a:t>
            </a:r>
            <a:r>
              <a:rPr lang="en-US" sz="1600">
                <a:latin typeface="+mn-lt"/>
                <a:cs typeface="+mn-ea"/>
              </a:rPr>
              <a:t> z </a:t>
            </a:r>
            <a:r>
              <a:rPr lang="en-US" sz="1600" err="1">
                <a:latin typeface="+mn-lt"/>
                <a:cs typeface="+mn-ea"/>
              </a:rPr>
              <a:t>formatów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plików</a:t>
            </a:r>
            <a:r>
              <a:rPr lang="en-US" sz="1600">
                <a:latin typeface="+mn-lt"/>
                <a:cs typeface="+mn-ea"/>
              </a:rPr>
              <a:t>, </a:t>
            </a:r>
            <a:r>
              <a:rPr lang="en-US" sz="1600" err="1">
                <a:latin typeface="+mn-lt"/>
                <a:cs typeface="+mn-ea"/>
              </a:rPr>
              <a:t>których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nie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można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obsługiwać</a:t>
            </a:r>
            <a:r>
              <a:rPr lang="en-US" sz="1600">
                <a:latin typeface="+mn-lt"/>
                <a:cs typeface="+mn-ea"/>
              </a:rPr>
              <a:t> za </a:t>
            </a:r>
            <a:r>
              <a:rPr lang="en-US" sz="1600" err="1">
                <a:latin typeface="+mn-lt"/>
                <a:cs typeface="+mn-ea"/>
              </a:rPr>
              <a:t>pomocą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żadnych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innych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aplikacji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otwartoźródłowych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lub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ogólnie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dostępnych</a:t>
            </a:r>
            <a:r>
              <a:rPr lang="en-US" sz="1600">
                <a:latin typeface="+mn-lt"/>
                <a:cs typeface="+mn-ea"/>
              </a:rPr>
              <a:t>, </a:t>
            </a:r>
            <a:r>
              <a:rPr lang="en-US" sz="1600" err="1">
                <a:latin typeface="+mn-lt"/>
                <a:cs typeface="+mn-ea"/>
              </a:rPr>
              <a:t>lub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są</a:t>
            </a:r>
            <a:r>
              <a:rPr lang="en-US" sz="1600">
                <a:latin typeface="+mn-lt"/>
                <a:cs typeface="+mn-ea"/>
              </a:rPr>
              <a:t> one </a:t>
            </a:r>
            <a:r>
              <a:rPr lang="en-US" sz="1600" err="1">
                <a:latin typeface="+mn-lt"/>
                <a:cs typeface="+mn-ea"/>
              </a:rPr>
              <a:t>objęte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licencją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i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nie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mogą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zostać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udostępnione</a:t>
            </a:r>
            <a:r>
              <a:rPr lang="en-US" sz="1600">
                <a:latin typeface="+mn-lt"/>
                <a:cs typeface="+mn-ea"/>
              </a:rPr>
              <a:t> do </a:t>
            </a:r>
            <a:r>
              <a:rPr lang="en-US" sz="1600" err="1">
                <a:latin typeface="+mn-lt"/>
                <a:cs typeface="+mn-ea"/>
              </a:rPr>
              <a:t>pobierania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lub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zdalnego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wykorzystania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przez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zamawiającego</a:t>
            </a:r>
            <a:r>
              <a:rPr lang="en-US" sz="1600">
                <a:latin typeface="+mn-lt"/>
                <a:cs typeface="+mn-ea"/>
              </a:rPr>
              <a:t>, </a:t>
            </a:r>
            <a:r>
              <a:rPr lang="en-US" sz="1600" err="1">
                <a:latin typeface="+mn-lt"/>
                <a:cs typeface="+mn-ea"/>
              </a:rPr>
              <a:t>lub</a:t>
            </a:r>
            <a:endParaRPr lang="pl-PL" sz="1600">
              <a:latin typeface="+mn-lt"/>
              <a:cs typeface="+mn-ea"/>
            </a:endParaRPr>
          </a:p>
          <a:p>
            <a:pPr marL="504000" indent="-2520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+mj-lt"/>
              <a:buAutoNum type="alphaLcParenR"/>
            </a:pPr>
            <a:r>
              <a:rPr lang="en-US" sz="1600" err="1">
                <a:latin typeface="+mn-lt"/>
                <a:cs typeface="+mn-ea"/>
              </a:rPr>
              <a:t>zamawiający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wymaga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przedstawienia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modelu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fizycznego</a:t>
            </a:r>
            <a:r>
              <a:rPr lang="en-US" sz="1600">
                <a:latin typeface="+mn-lt"/>
                <a:cs typeface="+mn-ea"/>
              </a:rPr>
              <a:t>, </a:t>
            </a:r>
            <a:r>
              <a:rPr lang="en-US" sz="1600" err="1">
                <a:latin typeface="+mn-lt"/>
                <a:cs typeface="+mn-ea"/>
              </a:rPr>
              <a:t>modelu</a:t>
            </a:r>
            <a:r>
              <a:rPr lang="en-US" sz="1600">
                <a:latin typeface="+mn-lt"/>
                <a:cs typeface="+mn-ea"/>
              </a:rPr>
              <a:t> w </a:t>
            </a:r>
            <a:r>
              <a:rPr lang="en-US" sz="1600" err="1">
                <a:latin typeface="+mn-lt"/>
                <a:cs typeface="+mn-ea"/>
              </a:rPr>
              <a:t>skali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lub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próbki</a:t>
            </a:r>
            <a:r>
              <a:rPr lang="en-US" sz="1600">
                <a:latin typeface="+mn-lt"/>
                <a:cs typeface="+mn-ea"/>
              </a:rPr>
              <a:t>, </a:t>
            </a:r>
            <a:r>
              <a:rPr lang="en-US" sz="1600" err="1">
                <a:latin typeface="+mn-lt"/>
                <a:cs typeface="+mn-ea"/>
              </a:rPr>
              <a:t>których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err="1">
                <a:latin typeface="+mn-lt"/>
                <a:cs typeface="+mn-ea"/>
              </a:rPr>
              <a:t>nie</a:t>
            </a:r>
            <a:r>
              <a:rPr lang="en-US" sz="1600">
                <a:latin typeface="+mn-lt"/>
                <a:cs typeface="+mn-ea"/>
              </a:rPr>
              <a:t>  </a:t>
            </a:r>
            <a:r>
              <a:rPr lang="en-US" sz="1600" err="1">
                <a:latin typeface="+mn-lt"/>
                <a:cs typeface="+mn-ea"/>
              </a:rPr>
              <a:t>można</a:t>
            </a:r>
            <a:r>
              <a:rPr lang="en-US" sz="1600">
                <a:latin typeface="+mn-lt"/>
                <a:cs typeface="+mn-ea"/>
              </a:rPr>
              <a:t>  </a:t>
            </a:r>
            <a:r>
              <a:rPr lang="en-US" sz="1600" err="1">
                <a:latin typeface="+mn-lt"/>
                <a:cs typeface="+mn-ea"/>
              </a:rPr>
              <a:t>przekazać</a:t>
            </a:r>
            <a:r>
              <a:rPr lang="en-US" sz="1600">
                <a:latin typeface="+mn-lt"/>
                <a:cs typeface="+mn-ea"/>
              </a:rPr>
              <a:t> za </a:t>
            </a:r>
            <a:r>
              <a:rPr lang="en-US" sz="1600" err="1">
                <a:latin typeface="+mn-lt"/>
                <a:cs typeface="+mn-ea"/>
              </a:rPr>
              <a:t>pośrednictwem</a:t>
            </a:r>
            <a:r>
              <a:rPr lang="en-US" sz="1600">
                <a:latin typeface="+mn-lt"/>
                <a:cs typeface="+mn-ea"/>
              </a:rPr>
              <a:t> BK2021, </a:t>
            </a:r>
            <a:r>
              <a:rPr lang="en-US" sz="1600" err="1">
                <a:latin typeface="+mn-lt"/>
                <a:cs typeface="+mn-ea"/>
              </a:rPr>
              <a:t>lub</a:t>
            </a:r>
            <a:endParaRPr lang="pl-PL" sz="1600">
              <a:latin typeface="+mn-lt"/>
              <a:cs typeface="+mn-ea"/>
            </a:endParaRPr>
          </a:p>
          <a:p>
            <a:pPr marL="504000" indent="-2520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+mj-lt"/>
              <a:buAutoNum type="alphaLcParenR"/>
            </a:pPr>
            <a:r>
              <a:rPr lang="en-US" sz="1600">
                <a:latin typeface="+mn-lt"/>
                <a:cs typeface="+mn-ea"/>
              </a:rPr>
              <a:t>jest to </a:t>
            </a:r>
            <a:r>
              <a:rPr lang="en-US" sz="1600" err="1">
                <a:latin typeface="+mn-lt"/>
                <a:cs typeface="+mn-ea"/>
              </a:rPr>
              <a:t>niezbędne</a:t>
            </a:r>
            <a:r>
              <a:rPr lang="en-US" sz="1600">
                <a:latin typeface="+mn-lt"/>
                <a:cs typeface="+mn-ea"/>
              </a:rPr>
              <a:t> </a:t>
            </a:r>
            <a:r>
              <a:rPr lang="en-US" sz="1600" b="0">
                <a:latin typeface="+mn-lt"/>
                <a:cs typeface="+mn-ea"/>
              </a:rPr>
              <a:t>z </a:t>
            </a:r>
            <a:r>
              <a:rPr lang="en-US" sz="1600" b="0" err="1">
                <a:latin typeface="+mn-lt"/>
                <a:cs typeface="+mn-ea"/>
              </a:rPr>
              <a:t>uwagi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potrzebę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ochrony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informacji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szczególnie</a:t>
            </a:r>
            <a:r>
              <a:rPr lang="en-US" sz="1600" b="0">
                <a:latin typeface="+mn-lt"/>
                <a:cs typeface="+mn-ea"/>
              </a:rPr>
              <a:t> </a:t>
            </a:r>
            <a:r>
              <a:rPr lang="en-US" sz="1600" b="0" err="1">
                <a:latin typeface="+mn-lt"/>
                <a:cs typeface="+mn-ea"/>
              </a:rPr>
              <a:t>wrażliwych</a:t>
            </a:r>
            <a:r>
              <a:rPr lang="en-US" sz="1600" b="0">
                <a:latin typeface="+mn-lt"/>
                <a:cs typeface="+mn-ea"/>
              </a:rPr>
              <a:t>, </a:t>
            </a:r>
            <a:r>
              <a:rPr lang="en-US" sz="1600" b="0" err="1">
                <a:latin typeface="+mn-lt"/>
                <a:cs typeface="+mn-ea"/>
              </a:rPr>
              <a:t>której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nie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można</a:t>
            </a:r>
            <a:r>
              <a:rPr lang="en-US" sz="1600" b="0">
                <a:latin typeface="+mn-lt"/>
                <a:cs typeface="+mn-ea"/>
              </a:rPr>
              <a:t> </a:t>
            </a:r>
            <a:r>
              <a:rPr lang="en-US" sz="1600" b="0" err="1">
                <a:latin typeface="+mn-lt"/>
                <a:cs typeface="+mn-ea"/>
              </a:rPr>
              <a:t>zagwarantować</a:t>
            </a:r>
            <a:r>
              <a:rPr lang="en-US" sz="1600" b="0">
                <a:latin typeface="+mn-lt"/>
                <a:cs typeface="+mn-ea"/>
              </a:rPr>
              <a:t> w </a:t>
            </a:r>
            <a:r>
              <a:rPr lang="en-US" sz="1600" b="0" err="1">
                <a:latin typeface="+mn-lt"/>
                <a:cs typeface="+mn-ea"/>
              </a:rPr>
              <a:t>sposób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dostateczny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przy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użyciu</a:t>
            </a:r>
            <a:r>
              <a:rPr lang="en-US" sz="1600" b="0">
                <a:latin typeface="+mn-lt"/>
                <a:cs typeface="+mn-ea"/>
              </a:rPr>
              <a:t> BK2021.</a:t>
            </a:r>
            <a:endParaRPr lang="en-US" sz="1600" b="0">
              <a:latin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6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600" err="1">
                <a:latin typeface="+mn-lt"/>
              </a:rPr>
              <a:t>Odstąpienie</a:t>
            </a:r>
            <a:r>
              <a:rPr lang="en-US" sz="1600">
                <a:latin typeface="+mn-lt"/>
              </a:rPr>
              <a:t> od </a:t>
            </a:r>
            <a:r>
              <a:rPr lang="en-US" sz="1600" err="1">
                <a:latin typeface="+mn-lt"/>
              </a:rPr>
              <a:t>komunikacji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poprzez</a:t>
            </a:r>
            <a:r>
              <a:rPr lang="en-US" sz="1600">
                <a:latin typeface="+mn-lt"/>
              </a:rPr>
              <a:t> BK2021 jest </a:t>
            </a:r>
            <a:r>
              <a:rPr lang="en-US" sz="1600" err="1">
                <a:latin typeface="+mn-lt"/>
              </a:rPr>
              <a:t>dopuszczalne</a:t>
            </a:r>
            <a:r>
              <a:rPr lang="en-US" sz="1600">
                <a:latin typeface="+mn-lt"/>
              </a:rPr>
              <a:t> w </a:t>
            </a:r>
            <a:r>
              <a:rPr lang="en-US" sz="1600" err="1">
                <a:latin typeface="+mn-lt"/>
              </a:rPr>
              <a:t>zakresie</a:t>
            </a:r>
            <a:r>
              <a:rPr lang="en-US" sz="1600">
                <a:latin typeface="+mn-lt"/>
              </a:rPr>
              <a:t>, w </a:t>
            </a:r>
            <a:r>
              <a:rPr lang="en-US" sz="1600" err="1">
                <a:latin typeface="+mn-lt"/>
              </a:rPr>
              <a:t>jakim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nie</a:t>
            </a:r>
            <a:r>
              <a:rPr lang="en-US" sz="1600">
                <a:latin typeface="+mn-lt"/>
              </a:rPr>
              <a:t> jest </a:t>
            </a:r>
            <a:r>
              <a:rPr lang="en-US" sz="1600" err="1">
                <a:latin typeface="+mn-lt"/>
              </a:rPr>
              <a:t>możliwe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dotrzymanie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sposobu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komunikacji</a:t>
            </a:r>
            <a:r>
              <a:rPr lang="en-US" sz="1600">
                <a:latin typeface="+mn-lt"/>
              </a:rPr>
              <a:t> w BK2021.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600" err="1">
                <a:latin typeface="+mn-lt"/>
              </a:rPr>
              <a:t>Zamawiający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określa</a:t>
            </a:r>
            <a:r>
              <a:rPr lang="en-US" sz="1600">
                <a:latin typeface="+mn-lt"/>
              </a:rPr>
              <a:t> w </a:t>
            </a:r>
            <a:r>
              <a:rPr lang="en-US" sz="1600" err="1">
                <a:latin typeface="+mn-lt"/>
              </a:rPr>
              <a:t>zapytaniu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ofertowym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sposób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komunikacji</a:t>
            </a:r>
            <a:r>
              <a:rPr lang="en-US" sz="1600">
                <a:latin typeface="+mn-lt"/>
              </a:rPr>
              <a:t> w </a:t>
            </a:r>
            <a:r>
              <a:rPr lang="en-US" sz="1600" err="1">
                <a:latin typeface="+mn-lt"/>
              </a:rPr>
              <a:t>postępowaniu</a:t>
            </a:r>
            <a:r>
              <a:rPr lang="en-US" sz="1600">
                <a:latin typeface="+mn-lt"/>
              </a:rPr>
              <a:t> o </a:t>
            </a:r>
            <a:r>
              <a:rPr lang="en-US" sz="1600" err="1">
                <a:latin typeface="+mn-lt"/>
              </a:rPr>
              <a:t>udzielenie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zamówienia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wynikający</a:t>
            </a:r>
            <a:r>
              <a:rPr lang="en-US" sz="1600">
                <a:latin typeface="+mn-lt"/>
              </a:rPr>
              <a:t> z </a:t>
            </a:r>
            <a:r>
              <a:rPr lang="en-US" sz="1600" err="1">
                <a:latin typeface="+mn-lt"/>
              </a:rPr>
              <a:t>zakresu</a:t>
            </a:r>
            <a:r>
              <a:rPr lang="en-US" sz="1600">
                <a:latin typeface="+mn-lt"/>
              </a:rPr>
              <a:t> </a:t>
            </a:r>
            <a:r>
              <a:rPr lang="en-US" sz="1600" err="1">
                <a:latin typeface="+mn-lt"/>
              </a:rPr>
              <a:t>odstąpienia</a:t>
            </a:r>
            <a:r>
              <a:rPr lang="en-US" sz="1600">
                <a:latin typeface="+mn-lt"/>
              </a:rPr>
              <a:t> od </a:t>
            </a:r>
            <a:r>
              <a:rPr lang="en-US" sz="1600" err="1">
                <a:latin typeface="+mn-lt"/>
              </a:rPr>
              <a:t>komunikacji</a:t>
            </a:r>
            <a:r>
              <a:rPr lang="en-US" sz="1600">
                <a:latin typeface="+mn-lt"/>
              </a:rPr>
              <a:t> w BK2021.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13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613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ZA DUŻE ZAŁĄCZNIKI – OD STRONY OFERENTA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979755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 err="1">
                <a:latin typeface="+mn-lt"/>
                <a:ea typeface="Open Sans"/>
                <a:cs typeface="Open Sans"/>
              </a:rPr>
              <a:t>Pliki</a:t>
            </a:r>
            <a:r>
              <a:rPr lang="en-US" sz="2000">
                <a:latin typeface="+mn-lt"/>
                <a:ea typeface="Open Sans"/>
                <a:cs typeface="Open Sans"/>
              </a:rPr>
              <a:t>,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które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przekraczają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techniczne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możliwości</a:t>
            </a:r>
            <a:r>
              <a:rPr lang="en-US" sz="2000" b="0">
                <a:latin typeface="+mn-lt"/>
                <a:ea typeface="Open Sans"/>
                <a:cs typeface="Open Sans"/>
              </a:rPr>
              <a:t> BK2021, w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pierwszej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kolejności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należy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przesłać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przez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pocztę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elektroniczną</a:t>
            </a:r>
            <a:r>
              <a:rPr lang="en-US" sz="2000" b="0">
                <a:latin typeface="+mn-lt"/>
                <a:ea typeface="Open Sans"/>
                <a:cs typeface="Open Sans"/>
              </a:rPr>
              <a:t> (np.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na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adres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ogłoszeniodawcy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wskazany</a:t>
            </a:r>
            <a:r>
              <a:rPr lang="en-US" sz="2000" b="0">
                <a:latin typeface="+mn-lt"/>
                <a:ea typeface="Open Sans"/>
                <a:cs typeface="Open Sans"/>
              </a:rPr>
              <a:t> w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sekcji</a:t>
            </a:r>
            <a:r>
              <a:rPr lang="en-US" sz="2000" b="0">
                <a:latin typeface="+mn-lt"/>
                <a:ea typeface="Open Sans"/>
                <a:cs typeface="Open Sans"/>
              </a:rPr>
              <a:t> "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Osoby</a:t>
            </a:r>
            <a:r>
              <a:rPr lang="en-US" sz="2000" b="0">
                <a:latin typeface="+mn-lt"/>
                <a:ea typeface="Open Sans"/>
                <a:cs typeface="Open Sans"/>
              </a:rPr>
              <a:t> do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kontaktu</a:t>
            </a:r>
            <a:r>
              <a:rPr lang="en-US" sz="2000" b="0">
                <a:latin typeface="+mn-lt"/>
                <a:ea typeface="Open Sans"/>
                <a:cs typeface="Open Sans"/>
              </a:rPr>
              <a:t>"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na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ogłoszeniu</a:t>
            </a:r>
            <a:r>
              <a:rPr lang="en-US" sz="2000" b="0">
                <a:latin typeface="+mn-lt"/>
                <a:ea typeface="Open Sans"/>
                <a:cs typeface="Open Sans"/>
              </a:rPr>
              <a:t>). 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sz="20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 err="1">
                <a:latin typeface="+mn-lt"/>
                <a:ea typeface="Open Sans"/>
                <a:cs typeface="Open Sans"/>
              </a:rPr>
              <a:t>Korzystanie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przez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oferentów</a:t>
            </a:r>
            <a:r>
              <a:rPr lang="en-US" sz="2000" b="0">
                <a:latin typeface="+mn-lt"/>
                <a:ea typeface="Open Sans"/>
                <a:cs typeface="Open Sans"/>
              </a:rPr>
              <a:t> z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zewnętrznych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linków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rekomendowane</a:t>
            </a:r>
            <a:r>
              <a:rPr lang="en-US" sz="2000" b="0">
                <a:latin typeface="+mn-lt"/>
                <a:ea typeface="Open Sans"/>
                <a:cs typeface="Open Sans"/>
              </a:rPr>
              <a:t> jest 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jako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możliwość</a:t>
            </a:r>
            <a:r>
              <a:rPr lang="en-US" sz="2000" b="0">
                <a:latin typeface="+mn-lt"/>
                <a:ea typeface="Open Sans"/>
                <a:cs typeface="Open Sans"/>
              </a:rPr>
              <a:t>, z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której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należałoby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korzystać</a:t>
            </a:r>
            <a:r>
              <a:rPr lang="en-US" sz="2000" b="0">
                <a:latin typeface="+mn-lt"/>
                <a:ea typeface="Open Sans"/>
                <a:cs typeface="Open Sans"/>
              </a:rPr>
              <a:t> po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wyczerpaniu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się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innych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możliwości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przesłania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załączników</a:t>
            </a:r>
            <a:r>
              <a:rPr lang="en-US" sz="2000" b="0">
                <a:latin typeface="+mn-lt"/>
                <a:ea typeface="Open Sans"/>
                <a:cs typeface="Open Sans"/>
              </a:rPr>
              <a:t> do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swojej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oferty</a:t>
            </a:r>
            <a:r>
              <a:rPr lang="en-US" sz="2000" b="0">
                <a:latin typeface="+mn-lt"/>
                <a:ea typeface="Open Sans"/>
                <a:cs typeface="Open Sans"/>
              </a:rPr>
              <a:t> do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ogłoszenia</a:t>
            </a:r>
            <a:r>
              <a:rPr lang="en-US" sz="2000" b="0">
                <a:latin typeface="+mn-lt"/>
                <a:ea typeface="Open Sans"/>
                <a:cs typeface="Open Sans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sz="20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 err="1">
                <a:latin typeface="+mn-lt"/>
                <a:ea typeface="Open Sans"/>
                <a:cs typeface="Open Sans"/>
              </a:rPr>
              <a:t>Pamiętać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należy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bowiem</a:t>
            </a:r>
            <a:r>
              <a:rPr lang="en-US" sz="2000" b="0">
                <a:latin typeface="+mn-lt"/>
                <a:ea typeface="Open Sans"/>
                <a:cs typeface="Open Sans"/>
              </a:rPr>
              <a:t> o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konieczności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zachowania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śladu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audytowego</a:t>
            </a:r>
            <a:r>
              <a:rPr lang="en-US" sz="2000" b="0">
                <a:latin typeface="+mn-lt"/>
                <a:ea typeface="Open Sans"/>
                <a:cs typeface="Open Sans"/>
              </a:rPr>
              <a:t>, co </a:t>
            </a:r>
            <a:br>
              <a:rPr lang="pl-PL" sz="2000" b="0">
                <a:latin typeface="+mn-lt"/>
              </a:rPr>
            </a:br>
            <a:r>
              <a:rPr lang="en-US" sz="2000" b="0">
                <a:latin typeface="+mn-lt"/>
                <a:ea typeface="Open Sans"/>
                <a:cs typeface="Open Sans"/>
              </a:rPr>
              <a:t>w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przypadku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wielu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linków</a:t>
            </a:r>
            <a:r>
              <a:rPr lang="en-US" sz="2000" b="0">
                <a:latin typeface="+mn-lt"/>
                <a:ea typeface="Open Sans"/>
                <a:cs typeface="Open Sans"/>
              </a:rPr>
              <a:t> (od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wielu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oferentów</a:t>
            </a:r>
            <a:r>
              <a:rPr lang="en-US" sz="2000" b="0">
                <a:latin typeface="+mn-lt"/>
                <a:ea typeface="Open Sans"/>
                <a:cs typeface="Open Sans"/>
              </a:rPr>
              <a:t>)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może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być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utrudnione</a:t>
            </a:r>
            <a:r>
              <a:rPr lang="en-US" sz="2000" b="0">
                <a:latin typeface="+mn-lt"/>
                <a:ea typeface="Open Sans"/>
                <a:cs typeface="Open Sans"/>
              </a:rPr>
              <a:t> –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niemniej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jednak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rozwiązanie</a:t>
            </a:r>
            <a:r>
              <a:rPr lang="en-US" sz="2000" b="0">
                <a:latin typeface="+mn-lt"/>
                <a:ea typeface="Open Sans"/>
                <a:cs typeface="Open Sans"/>
              </a:rPr>
              <a:t> to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może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być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zastosowane</a:t>
            </a:r>
            <a:r>
              <a:rPr lang="en-US" sz="2000" b="0">
                <a:latin typeface="+mn-lt"/>
                <a:ea typeface="Open Sans"/>
                <a:cs typeface="Open Sans"/>
              </a:rPr>
              <a:t> po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wyczerpaniu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innych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możliwości</a:t>
            </a:r>
            <a:r>
              <a:rPr lang="en-US" sz="2000" b="0">
                <a:latin typeface="+mn-lt"/>
                <a:ea typeface="Open Sans"/>
                <a:cs typeface="Open Sans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sz="20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 err="1">
                <a:latin typeface="+mn-lt"/>
                <a:ea typeface="Open Sans"/>
                <a:cs typeface="Open Sans"/>
              </a:rPr>
              <a:t>Sposób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komunikacji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wynikający</a:t>
            </a:r>
            <a:r>
              <a:rPr lang="en-US" sz="2000" b="0">
                <a:latin typeface="+mn-lt"/>
                <a:ea typeface="Open Sans"/>
                <a:cs typeface="Open Sans"/>
              </a:rPr>
              <a:t> z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zakresu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odstąpienia</a:t>
            </a:r>
            <a:r>
              <a:rPr lang="en-US" sz="2000" b="0">
                <a:latin typeface="+mn-lt"/>
                <a:ea typeface="Open Sans"/>
                <a:cs typeface="Open Sans"/>
              </a:rPr>
              <a:t> od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komunikacji</a:t>
            </a:r>
            <a:r>
              <a:rPr lang="en-US" sz="2000" b="0">
                <a:latin typeface="+mn-lt"/>
                <a:ea typeface="Open Sans"/>
                <a:cs typeface="Open Sans"/>
              </a:rPr>
              <a:t> w BK2021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powinien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być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określony</a:t>
            </a:r>
            <a:r>
              <a:rPr lang="en-US" sz="2000" b="0">
                <a:latin typeface="+mn-lt"/>
                <a:ea typeface="Open Sans"/>
                <a:cs typeface="Open Sans"/>
              </a:rPr>
              <a:t> w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zapytaniu</a:t>
            </a:r>
            <a:r>
              <a:rPr lang="en-US" sz="2000" b="0">
                <a:latin typeface="+mn-lt"/>
                <a:ea typeface="Open Sans"/>
                <a:cs typeface="Open Sans"/>
              </a:rPr>
              <a:t> </a:t>
            </a:r>
            <a:r>
              <a:rPr lang="en-US" sz="2000" b="0" err="1">
                <a:latin typeface="+mn-lt"/>
                <a:ea typeface="Open Sans"/>
                <a:cs typeface="Open Sans"/>
              </a:rPr>
              <a:t>ofertowym</a:t>
            </a:r>
            <a:r>
              <a:rPr lang="en-US" sz="2000" b="0">
                <a:latin typeface="+mn-lt"/>
                <a:ea typeface="Open Sans"/>
                <a:cs typeface="Open Sans"/>
              </a:rPr>
              <a:t>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14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554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>
                <a:latin typeface="+mn-lt"/>
                <a:ea typeface="Open Sans"/>
                <a:cs typeface="Open Sans"/>
              </a:rPr>
              <a:t>ZASADY KWALIFIKOWALNOŚCI W PERSPEKTYWIE FINANSOWEJ 2021-2027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2699717"/>
            <a:ext cx="8640382" cy="4896426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rgbClr val="003399"/>
              </a:buClr>
              <a:buNone/>
            </a:pPr>
            <a:r>
              <a:rPr lang="pl-PL" sz="2000" b="1">
                <a:solidFill>
                  <a:schemeClr val="tx1"/>
                </a:solidFill>
                <a:latin typeface="+mn-lt"/>
                <a:ea typeface="Open Sans"/>
                <a:cs typeface="Arial"/>
              </a:rPr>
              <a:t>Zasada konkurencyjności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rgbClr val="003399"/>
              </a:buClr>
              <a:buNone/>
            </a:pPr>
            <a:endParaRPr lang="pl-PL" sz="2000" i="1">
              <a:latin typeface="+mn-lt"/>
              <a:ea typeface="Open Sans"/>
              <a:cs typeface="Arial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rgbClr val="003399"/>
              </a:buClr>
              <a:buNone/>
            </a:pPr>
            <a:endParaRPr lang="pl-PL" sz="2000" i="1">
              <a:solidFill>
                <a:schemeClr val="tx1"/>
              </a:solidFill>
              <a:latin typeface="+mn-lt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 b="0">
                <a:latin typeface="+mn-lt"/>
                <a:ea typeface="Open Sans"/>
                <a:cs typeface="Open Sans"/>
              </a:rPr>
              <a:t>Właściwa instytucja zobowiązuje beneficjenta w umowie o dofinansowanie projektu,  a wnioskodawców w regulaminie wyboru projektów – do przygotowania </a:t>
            </a:r>
            <a:br>
              <a:rPr lang="pl-PL" sz="2000" b="0">
                <a:latin typeface="+mn-lt"/>
              </a:rPr>
            </a:br>
            <a:r>
              <a:rPr lang="pl-PL" sz="2000" b="0">
                <a:latin typeface="+mn-lt"/>
                <a:ea typeface="Open Sans"/>
                <a:cs typeface="Open Sans"/>
              </a:rPr>
              <a:t>i przeprowadzenia postępowania o udzielenie zamówienia w sposób </a:t>
            </a:r>
            <a:r>
              <a:rPr lang="pl-PL" sz="2000" b="1">
                <a:latin typeface="+mn-lt"/>
                <a:ea typeface="Open Sans"/>
                <a:cs typeface="Open Sans"/>
              </a:rPr>
              <a:t>zapewniający zachowanie uczciwej konkurencji oraz równe traktowanie wykonawców, a także do działania w sposób przejrzysty i proporcjonalny</a:t>
            </a:r>
            <a:r>
              <a:rPr lang="pl-PL" sz="2000" b="0">
                <a:latin typeface="+mn-lt"/>
                <a:ea typeface="Open Sans"/>
                <a:cs typeface="Open Sans"/>
              </a:rPr>
              <a:t> – zgodnie z procedurą określoną w  podrozdziale 3.2 wytycznych (zasada konkurencyjności). </a:t>
            </a:r>
            <a:endParaRPr lang="pl-PL" sz="2000" b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"/>
              <a:cs typeface="Open Sans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15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38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>
                <a:latin typeface="+mn-lt"/>
                <a:ea typeface="Open Sans"/>
                <a:cs typeface="Open Sans"/>
              </a:rPr>
              <a:t>ZASADY KWALIFIKOWALNOŚCI W PERSPEKTYWIE FINANSOWEJ 2021-2027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979637"/>
            <a:ext cx="8640382" cy="4896426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 b="1">
                <a:solidFill>
                  <a:schemeClr val="tx1"/>
                </a:solidFill>
                <a:latin typeface="+mn-lt"/>
                <a:ea typeface="Open Sans"/>
                <a:cs typeface="Arial"/>
              </a:rPr>
              <a:t>Zasada konkurencyjności</a:t>
            </a:r>
            <a:endParaRPr lang="pl-PL" sz="2000" b="1" u="sng">
              <a:solidFill>
                <a:schemeClr val="tx1"/>
              </a:solidFill>
              <a:latin typeface="+mn-lt"/>
              <a:ea typeface="Open Sans" panose="020B0606030504020204" pitchFamily="34" charset="0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800" b="0" u="sng">
              <a:latin typeface="+mn-lt"/>
              <a:ea typeface="Open Sans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 b="0" u="sng">
                <a:latin typeface="+mn-lt"/>
                <a:ea typeface="Open Sans"/>
                <a:cs typeface="Arial"/>
              </a:rPr>
              <a:t>Szacunkowa wartość zamówienia</a:t>
            </a:r>
            <a:r>
              <a:rPr lang="pl-PL" sz="2000" b="0">
                <a:latin typeface="+mn-lt"/>
                <a:ea typeface="Open Sans"/>
                <a:cs typeface="Arial"/>
              </a:rPr>
              <a:t>: 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2000" b="0">
              <a:latin typeface="+mn-lt"/>
              <a:ea typeface="Open Sans" panose="020B0606030504020204" pitchFamily="34" charset="0"/>
              <a:cs typeface="Arial"/>
            </a:endParaRPr>
          </a:p>
          <a:p>
            <a:pPr algn="just"/>
            <a:r>
              <a:rPr lang="pl-PL" sz="2000" b="0">
                <a:latin typeface="+mn-lt"/>
              </a:rPr>
              <a:t>Podstawą obliczenia szacunkowej wartości zamówienia w ramach projektu jest całkowite szacunkowe wynagrodzenie wykonawcy, bez podatku od towarów </a:t>
            </a:r>
            <a:br>
              <a:rPr lang="pl-PL" sz="2000" b="0">
                <a:latin typeface="+mn-lt"/>
              </a:rPr>
            </a:br>
            <a:r>
              <a:rPr lang="pl-PL" sz="2000" b="0">
                <a:latin typeface="+mn-lt"/>
              </a:rPr>
              <a:t>i usług, ustalone z należytą starannością. Szacowanie jest dokumentowane </a:t>
            </a:r>
            <a:br>
              <a:rPr lang="pl-PL" sz="2000" b="0">
                <a:latin typeface="+mn-lt"/>
              </a:rPr>
            </a:br>
            <a:r>
              <a:rPr lang="pl-PL" sz="2000" b="0">
                <a:latin typeface="+mn-lt"/>
              </a:rPr>
              <a:t>w sposób zapewniający właściwą ścieżkę audytu (np. w zatwierdzonym wniosku </a:t>
            </a:r>
            <a:br>
              <a:rPr lang="pl-PL" sz="2000" b="0">
                <a:latin typeface="+mn-lt"/>
              </a:rPr>
            </a:br>
            <a:r>
              <a:rPr lang="pl-PL" sz="2000" b="0">
                <a:latin typeface="+mn-lt"/>
              </a:rPr>
              <a:t>o dofinansowanie projektu lub w notatce z szacowania). </a:t>
            </a:r>
          </a:p>
          <a:p>
            <a:pPr algn="just"/>
            <a:r>
              <a:rPr lang="pl-PL" sz="2000" b="0">
                <a:latin typeface="+mn-lt"/>
              </a:rPr>
              <a:t>Podmioty będące zamawiającymi w rozumieniu </a:t>
            </a:r>
            <a:r>
              <a:rPr lang="pl-PL" sz="2000" b="0" err="1">
                <a:latin typeface="+mn-lt"/>
              </a:rPr>
              <a:t>Pzp</a:t>
            </a:r>
            <a:r>
              <a:rPr lang="pl-PL" sz="2000" b="0">
                <a:latin typeface="+mn-lt"/>
              </a:rPr>
              <a:t> w pierwszej kolejności dokonują szacowania wartości zamówienia zgodnie z przepisami tej ustawy, natomiast po stwierdzeniu, że szacunkowa wartość zamówienia ustalona na podstawie </a:t>
            </a:r>
            <a:r>
              <a:rPr lang="pl-PL" sz="2000" b="0" err="1">
                <a:latin typeface="+mn-lt"/>
              </a:rPr>
              <a:t>Pzp</a:t>
            </a:r>
            <a:r>
              <a:rPr lang="pl-PL" sz="2000" b="0">
                <a:latin typeface="+mn-lt"/>
              </a:rPr>
              <a:t> nie przekracza wartości, od której istnieje obowiązek stosowania </a:t>
            </a:r>
            <a:r>
              <a:rPr lang="pl-PL" sz="2000" b="0" err="1">
                <a:latin typeface="+mn-lt"/>
              </a:rPr>
              <a:t>Pzp</a:t>
            </a:r>
            <a:r>
              <a:rPr lang="pl-PL" sz="2000" b="0">
                <a:latin typeface="+mn-lt"/>
              </a:rPr>
              <a:t>, ustalają wartość zamówienia w ramach projektu.</a:t>
            </a:r>
            <a:endParaRPr lang="pl-PL" sz="2000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16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90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683493"/>
            <a:ext cx="8640381" cy="1080001"/>
          </a:xfrm>
        </p:spPr>
        <p:txBody>
          <a:bodyPr>
            <a:normAutofit/>
          </a:bodyPr>
          <a:lstStyle/>
          <a:p>
            <a:r>
              <a:rPr lang="pl-PL" sz="2800">
                <a:latin typeface="+mn-lt"/>
                <a:ea typeface="Open Sans"/>
                <a:cs typeface="Open Sans"/>
              </a:rPr>
              <a:t>ZASADY KWALIFIKOWALNOŚCI W PERSPEKTYWIE FINANSOWEJ 2021-2027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763613"/>
            <a:ext cx="8640382" cy="4896426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 b="1">
                <a:solidFill>
                  <a:schemeClr val="tx1"/>
                </a:solidFill>
                <a:latin typeface="+mn-lt"/>
                <a:ea typeface="Open Sans"/>
                <a:cs typeface="Arial"/>
              </a:rPr>
              <a:t>Zasada konkurencyjności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l-PL" sz="2000" b="1">
              <a:solidFill>
                <a:schemeClr val="tx1"/>
              </a:solidFill>
              <a:latin typeface="+mn-lt"/>
              <a:ea typeface="Open Sans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2000" b="0" u="sng">
                <a:latin typeface="+mn-lt"/>
                <a:ea typeface="Open Sans"/>
                <a:cs typeface="Arial"/>
              </a:rPr>
              <a:t>Szacunkowa wartość zamówienia</a:t>
            </a:r>
            <a:r>
              <a:rPr lang="pl-PL" sz="2000" b="0">
                <a:latin typeface="+mn-lt"/>
                <a:ea typeface="Open Sans"/>
                <a:cs typeface="Arial"/>
              </a:rPr>
              <a:t>: </a:t>
            </a:r>
            <a:endParaRPr lang="pl-PL" sz="20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b="0">
                <a:latin typeface="+mn-lt"/>
              </a:rPr>
              <a:t>Wyboru metody wykorzystywanej do obliczania szacunkowej wartości zamówienia nie można dokonywać z zamiarem </a:t>
            </a:r>
            <a:r>
              <a:rPr lang="pl-PL" sz="2000" b="1">
                <a:latin typeface="+mn-lt"/>
              </a:rPr>
              <a:t>wyłączenia zamówienia z zakresu stosowania zasady konkurencyjności</a:t>
            </a:r>
            <a:r>
              <a:rPr lang="pl-PL" sz="2000" b="0">
                <a:latin typeface="+mn-lt"/>
              </a:rPr>
              <a:t>. Zabronione jest zaniżanie wartości szacunkowej zamówienia lub jego </a:t>
            </a:r>
            <a:r>
              <a:rPr lang="pl-PL" sz="2000" b="1">
                <a:latin typeface="+mn-lt"/>
              </a:rPr>
              <a:t>podział</a:t>
            </a:r>
            <a:r>
              <a:rPr lang="pl-PL" sz="2000" b="0">
                <a:latin typeface="+mn-lt"/>
              </a:rPr>
              <a:t> skutkujący zaniżeniem jego wartości szacunkowej. 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l-PL" sz="20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b="0">
                <a:latin typeface="+mn-lt"/>
              </a:rPr>
              <a:t>Obliczając szacunkową wartość zamówienia należy wziąć pod uwagę konieczność łącznego spełnienia trzech przesłanek (tożsamości): </a:t>
            </a:r>
          </a:p>
          <a:p>
            <a:pPr marL="5040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l-PL" sz="2000" b="0">
                <a:latin typeface="+mn-lt"/>
              </a:rPr>
              <a:t>usługi, dostawy oraz roboty budowlane są tożsame rodzajowo lub funkcjonalnie (tożsamość przedmiotowa), przy czym tożsamość rodzajowa dostaw obejmuje dostawy podobne, </a:t>
            </a:r>
          </a:p>
          <a:p>
            <a:pPr marL="5040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l-PL" sz="2000" b="0">
                <a:latin typeface="+mn-lt"/>
              </a:rPr>
              <a:t>możliwe jest udzielenie zamówienia w tym samym czasie (tożsamość czasowa),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81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>
                <a:latin typeface="+mn-lt"/>
                <a:ea typeface="Open Sans"/>
                <a:cs typeface="Open Sans"/>
              </a:rPr>
              <a:t>ZASADY KWALIFIKOWALNOŚCI W PERSPEKTYWIE FINANSOWEJ 2021-2027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979637"/>
            <a:ext cx="8640382" cy="4896426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 b="1">
                <a:solidFill>
                  <a:schemeClr val="tx1"/>
                </a:solidFill>
                <a:latin typeface="+mn-lt"/>
                <a:ea typeface="Open Sans"/>
                <a:cs typeface="Arial"/>
              </a:rPr>
              <a:t>Zasada konkurencyjności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pl-PL" sz="2000" u="sng">
              <a:solidFill>
                <a:schemeClr val="tx1"/>
              </a:solidFill>
              <a:latin typeface="+mn-lt"/>
              <a:ea typeface="Open Sans" panose="020B0606030504020204" pitchFamily="34" charset="0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2000" b="0" u="sng">
                <a:latin typeface="+mn-lt"/>
                <a:ea typeface="Open Sans"/>
                <a:cs typeface="Arial"/>
              </a:rPr>
              <a:t>Szacunkowa wartość zamówienia: </a:t>
            </a:r>
            <a:endParaRPr lang="pl-PL" sz="2000" b="0">
              <a:latin typeface="+mn-lt"/>
            </a:endParaRPr>
          </a:p>
          <a:p>
            <a:pPr marL="504000" indent="-252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pl-PL" sz="2000" b="0">
                <a:latin typeface="+mn-lt"/>
              </a:rPr>
              <a:t>możliwe jest wykonanie zamówienia przez jednego wykonawcę (tożsamość podmiotowa).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-PL" sz="2000" b="0">
              <a:latin typeface="+mn-lt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000" b="0">
                <a:latin typeface="+mn-lt"/>
              </a:rPr>
              <a:t>Tożsamości należy rozumieć zgodnie z wykładnią przepisów </a:t>
            </a:r>
            <a:r>
              <a:rPr lang="pl-PL" sz="2000" b="0" err="1">
                <a:latin typeface="+mn-lt"/>
              </a:rPr>
              <a:t>Pzp</a:t>
            </a:r>
            <a:r>
              <a:rPr lang="pl-PL" sz="2000" b="0">
                <a:latin typeface="+mn-lt"/>
              </a:rPr>
              <a:t> dotyczących szacowania wartości zamówienia.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-PL" sz="2000" b="0">
              <a:latin typeface="+mn-lt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-PL" sz="2000" b="0">
              <a:latin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000" b="0">
                <a:latin typeface="+mn-lt"/>
              </a:rPr>
              <a:t>W przypadku udzielania zamówienia w częściach z określonych względów ekonomicznych, organizacyjnych, celowościowych – wartość zamówienia ustala się jako łączną wartość poszczególnych jego części. W przypadku, gdy łączna wartość części przekracza próg określony w sekcji 3.2.1 pkt 1 lit. a, zasadę konkurencyjności stosuje się do udzielenia każdej części zamówienia.</a:t>
            </a:r>
            <a:endParaRPr lang="pl-PL" sz="2000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18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473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>
                <a:latin typeface="+mn-lt"/>
                <a:ea typeface="Open Sans"/>
                <a:cs typeface="Open Sans"/>
              </a:rPr>
              <a:t>ZASADY KWALIFIKOWALNOŚCI W PERSPEKTYWIE FINANSOWEJ 2021-2027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2483811"/>
            <a:ext cx="8640382" cy="4896426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 b="1">
                <a:latin typeface="Calibri"/>
                <a:ea typeface="Calibri"/>
                <a:cs typeface="Calibri"/>
              </a:rPr>
              <a:t>Zasada konkurencyjności</a:t>
            </a:r>
            <a:endParaRPr lang="pl-PL" sz="200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pl-PL" sz="2000" b="1" strike="sngStrike">
              <a:latin typeface="Calibri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>
                <a:latin typeface="+mn-lt"/>
                <a:ea typeface="Open Sans"/>
                <a:cs typeface="Open Sans"/>
              </a:rPr>
              <a:t>Zamawiający realizując zasadę konkurencyjności mogą udzielać zamówień podobnych na usługi i roboty budowlane jeśli ich wartość szacunkowa zostanie uwzględniona w całkowitej wartości szacowania, przewidzą udzielenie takowych i opiszą je w zamówieniu podstawowym.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2000" u="sng">
              <a:latin typeface="Calibri"/>
              <a:ea typeface="Calibri"/>
              <a:cs typeface="Calibri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l-PL" sz="2000" u="sng" strike="sngStrike">
              <a:latin typeface="+mn-lt"/>
              <a:ea typeface="Calibri"/>
              <a:cs typeface="Calibri"/>
            </a:endParaRPr>
          </a:p>
          <a:p>
            <a:pPr algn="just">
              <a:buNone/>
            </a:pPr>
            <a:r>
              <a:rPr lang="pl-PL" sz="2000">
                <a:latin typeface="+mn-lt"/>
                <a:ea typeface="Open Sans"/>
                <a:cs typeface="Open Sans"/>
              </a:rPr>
              <a:t>Stanowisko </a:t>
            </a:r>
            <a:r>
              <a:rPr lang="pl-PL" sz="2000" err="1">
                <a:latin typeface="+mn-lt"/>
                <a:ea typeface="Open Sans"/>
                <a:cs typeface="Open Sans"/>
              </a:rPr>
              <a:t>MFiPR</a:t>
            </a:r>
            <a:r>
              <a:rPr lang="pl-PL" sz="2000">
                <a:latin typeface="+mn-lt"/>
                <a:ea typeface="Open Sans"/>
                <a:cs typeface="Open Sans"/>
              </a:rPr>
              <a:t> z dnia 31 maja 2024 r. znak sprawy: DPI-XI.6941.5.2024.EK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19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30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1025525" y="360362"/>
            <a:ext cx="8640763" cy="1619251"/>
          </a:xfrm>
        </p:spPr>
        <p:txBody>
          <a:bodyPr/>
          <a:lstStyle/>
          <a:p>
            <a:r>
              <a:rPr lang="pl-PL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525906" y="900113"/>
            <a:ext cx="4860560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pl-PL" alt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ZAGADNIENIA PRZEDSTAWIONE W PREZENTACJI:</a:t>
            </a:r>
            <a:br>
              <a:rPr lang="pl-PL" altLang="pl-PL" sz="1800">
                <a:latin typeface="+mn-lt"/>
              </a:rPr>
            </a:br>
            <a:br>
              <a:rPr lang="pl-PL" altLang="pl-PL" sz="1800">
                <a:latin typeface="+mn-lt"/>
              </a:rPr>
            </a:br>
            <a:br>
              <a:rPr lang="pl-PL" altLang="pl-PL" sz="1800">
                <a:latin typeface="+mn-lt"/>
              </a:rPr>
            </a:br>
            <a:br>
              <a:rPr lang="pl-PL" altLang="pl-PL" sz="1800">
                <a:latin typeface="+mn-lt"/>
              </a:rPr>
            </a:br>
            <a:br>
              <a:rPr lang="pl-PL" altLang="pl-PL" sz="1800">
                <a:latin typeface="+mn-lt"/>
              </a:rPr>
            </a:br>
            <a:r>
              <a:rPr lang="pl-PL" alt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I.   </a:t>
            </a:r>
            <a:r>
              <a:rPr lang="pl-PL" altLang="pl-PL" sz="1800" b="1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PODSTAWY PRAWNE</a:t>
            </a:r>
            <a:r>
              <a:rPr lang="pl-PL" alt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 </a:t>
            </a:r>
            <a:br>
              <a:rPr lang="pl-PL" alt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</a:br>
            <a:br>
              <a:rPr lang="pl-PL" sz="1800">
                <a:latin typeface="+mn-lt"/>
              </a:rPr>
            </a:br>
            <a:r>
              <a:rPr 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II.  </a:t>
            </a:r>
            <a:r>
              <a:rPr lang="pl-PL" alt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ZASADY</a:t>
            </a:r>
            <a:r>
              <a:rPr lang="pl-PL" altLang="pl-PL" sz="1800" b="1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 ZAWIERANIA UMÓW</a:t>
            </a:r>
            <a:r>
              <a:rPr lang="pl-PL" alt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 </a:t>
            </a:r>
            <a:r>
              <a:rPr lang="pl-PL" altLang="pl-PL" sz="1800" b="1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 </a:t>
            </a:r>
            <a:br>
              <a:rPr lang="pl-PL" altLang="pl-PL" sz="1800">
                <a:latin typeface="+mn-lt"/>
              </a:rPr>
            </a:br>
            <a:br>
              <a:rPr lang="pl-PL" altLang="pl-PL" sz="1800">
                <a:latin typeface="+mn-lt"/>
                <a:ea typeface="Open Sans"/>
                <a:cs typeface="Open Sans"/>
              </a:rPr>
            </a:br>
            <a:r>
              <a:rPr lang="pl-PL" alt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III. </a:t>
            </a:r>
            <a:r>
              <a:rPr 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NAJCZĘŚCIEJ STWIERDZANE NARUSZENIA </a:t>
            </a:r>
            <a:br>
              <a:rPr lang="pl-PL" sz="1800">
                <a:latin typeface="+mn-lt"/>
              </a:rPr>
            </a:br>
            <a:r>
              <a:rPr lang="pl-PL" sz="1800">
                <a:solidFill>
                  <a:schemeClr val="tx1"/>
                </a:solidFill>
                <a:latin typeface="+mn-lt"/>
                <a:ea typeface="Open Sans"/>
                <a:cs typeface="Open Sans"/>
              </a:rPr>
              <a:t>      W WYNIKACH KONTROLI </a:t>
            </a:r>
            <a:endParaRPr lang="pl-PL" sz="1800"/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2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51F5201C-F947-49C0-865B-47D0D5D29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  <p:pic>
        <p:nvPicPr>
          <p:cNvPr id="8" name="Obraz 7" descr="Obraz zawierający krajobraz, na wolnym powietrzu, roślina, chmura&#10;&#10;Opis wygenerowany automatycznie">
            <a:extLst>
              <a:ext uri="{FF2B5EF4-FFF2-40B4-BE49-F238E27FC236}">
                <a16:creationId xmlns:a16="http://schemas.microsoft.com/office/drawing/2014/main" id="{4BBEAF3A-E5E5-882F-4BB3-7440DC1993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" r="55103"/>
          <a:stretch/>
        </p:blipFill>
        <p:spPr>
          <a:xfrm>
            <a:off x="0" y="874683"/>
            <a:ext cx="5165907" cy="583033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>
                <a:latin typeface="+mn-lt"/>
              </a:rPr>
              <a:t>KONFLIKT INTERESÓW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691605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 err="1">
                <a:latin typeface="+mn-lt"/>
                <a:cs typeface="+mn-ea"/>
              </a:rPr>
              <a:t>Należy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podjąć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odpowiednie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środki</a:t>
            </a:r>
            <a:r>
              <a:rPr lang="en-US" sz="2000" b="0">
                <a:latin typeface="+mn-lt"/>
                <a:cs typeface="+mn-ea"/>
              </a:rPr>
              <a:t>, aby </a:t>
            </a:r>
            <a:r>
              <a:rPr lang="en-US" sz="2000" b="0" err="1">
                <a:latin typeface="+mn-lt"/>
                <a:cs typeface="+mn-ea"/>
              </a:rPr>
              <a:t>skutecznie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zapobiegać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konfliktom</a:t>
            </a:r>
            <a:r>
              <a:rPr lang="en-US" sz="2000" b="1">
                <a:latin typeface="+mn-lt"/>
                <a:cs typeface="+mn-ea"/>
              </a:rPr>
              <a:t> </a:t>
            </a:r>
            <a:r>
              <a:rPr lang="en-US" sz="2000" b="1" err="1">
                <a:latin typeface="+mn-lt"/>
                <a:cs typeface="+mn-ea"/>
              </a:rPr>
              <a:t>interesów</a:t>
            </a:r>
            <a:r>
              <a:rPr lang="en-US" sz="2000" b="0">
                <a:latin typeface="+mn-lt"/>
                <a:cs typeface="+mn-ea"/>
              </a:rPr>
              <a:t>, a </a:t>
            </a:r>
            <a:r>
              <a:rPr lang="en-US" sz="2000" b="0" err="1">
                <a:latin typeface="+mn-lt"/>
                <a:cs typeface="+mn-ea"/>
              </a:rPr>
              <a:t>także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rozpoznawać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likwidować</a:t>
            </a:r>
            <a:r>
              <a:rPr lang="en-US" sz="2000" b="0">
                <a:latin typeface="+mn-lt"/>
                <a:cs typeface="+mn-ea"/>
              </a:rPr>
              <a:t> je, </a:t>
            </a:r>
            <a:r>
              <a:rPr lang="en-US" sz="2000" b="0" err="1">
                <a:latin typeface="+mn-lt"/>
                <a:cs typeface="+mn-ea"/>
              </a:rPr>
              <a:t>gdy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powstają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w </a:t>
            </a:r>
            <a:r>
              <a:rPr lang="en-US" sz="2000" b="0" err="1">
                <a:latin typeface="+mn-lt"/>
                <a:cs typeface="+mn-ea"/>
              </a:rPr>
              <a:t>związku</a:t>
            </a:r>
            <a:r>
              <a:rPr lang="en-US" sz="2000" b="0">
                <a:latin typeface="+mn-lt"/>
                <a:cs typeface="+mn-ea"/>
              </a:rPr>
              <a:t> z </a:t>
            </a:r>
            <a:r>
              <a:rPr lang="en-US" sz="2000" b="0" err="1">
                <a:latin typeface="+mn-lt"/>
                <a:cs typeface="+mn-ea"/>
              </a:rPr>
              <a:t>prowadzeniem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postępowania</a:t>
            </a:r>
            <a:r>
              <a:rPr lang="en-US" sz="2000" b="0">
                <a:latin typeface="+mn-lt"/>
                <a:cs typeface="+mn-ea"/>
              </a:rPr>
              <a:t> o </a:t>
            </a:r>
            <a:r>
              <a:rPr lang="en-US" sz="2000" b="0" err="1">
                <a:latin typeface="+mn-lt"/>
                <a:cs typeface="+mn-ea"/>
              </a:rPr>
              <a:t>udzielenie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etapie</a:t>
            </a:r>
            <a:r>
              <a:rPr lang="en-US" sz="2000" b="0">
                <a:latin typeface="+mn-lt"/>
                <a:cs typeface="+mn-ea"/>
              </a:rPr>
              <a:t> </a:t>
            </a:r>
            <a:r>
              <a:rPr lang="en-US" sz="2000" b="0" err="1">
                <a:latin typeface="+mn-lt"/>
                <a:cs typeface="+mn-ea"/>
              </a:rPr>
              <a:t>wykonywania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 – by </a:t>
            </a:r>
            <a:r>
              <a:rPr lang="en-US" sz="2000" b="0" err="1">
                <a:latin typeface="+mn-lt"/>
                <a:cs typeface="+mn-ea"/>
              </a:rPr>
              <a:t>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dopuścić</a:t>
            </a:r>
            <a:r>
              <a:rPr lang="en-US" sz="2000" b="0">
                <a:latin typeface="+mn-lt"/>
                <a:cs typeface="+mn-ea"/>
              </a:rPr>
              <a:t> do </a:t>
            </a:r>
            <a:r>
              <a:rPr lang="en-US" sz="2000" b="0" err="1">
                <a:latin typeface="+mn-lt"/>
                <a:cs typeface="+mn-ea"/>
              </a:rPr>
              <a:t>zakłócenia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konkurencji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oraz</a:t>
            </a:r>
            <a:r>
              <a:rPr lang="en-US" sz="2000" b="0">
                <a:latin typeface="+mn-lt"/>
                <a:cs typeface="+mn-ea"/>
              </a:rPr>
              <a:t> </a:t>
            </a:r>
            <a:r>
              <a:rPr lang="en-US" sz="2000" b="0" err="1">
                <a:latin typeface="+mn-lt"/>
                <a:cs typeface="+mn-ea"/>
              </a:rPr>
              <a:t>zapewnić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równe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traktowanie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wykonawców</a:t>
            </a:r>
            <a:r>
              <a:rPr lang="en-US" sz="2000" b="0">
                <a:latin typeface="+mn-lt"/>
                <a:cs typeface="+mn-ea"/>
              </a:rPr>
              <a:t>. </a:t>
            </a:r>
            <a:r>
              <a:rPr lang="en-US" sz="2000" b="0" err="1">
                <a:latin typeface="+mn-lt"/>
                <a:cs typeface="+mn-ea"/>
              </a:rPr>
              <a:t>Konflikt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interesów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oznacza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każdą</a:t>
            </a:r>
            <a:r>
              <a:rPr lang="en-US" sz="2000" b="0">
                <a:latin typeface="+mn-lt"/>
                <a:cs typeface="+mn-ea"/>
              </a:rPr>
              <a:t> </a:t>
            </a:r>
            <a:r>
              <a:rPr lang="en-US" sz="2000" b="0" err="1">
                <a:latin typeface="+mn-lt"/>
                <a:cs typeface="+mn-ea"/>
              </a:rPr>
              <a:t>sytuację</a:t>
            </a:r>
            <a:r>
              <a:rPr lang="en-US" sz="2000" b="0">
                <a:latin typeface="+mn-lt"/>
                <a:cs typeface="+mn-ea"/>
              </a:rPr>
              <a:t>, w </a:t>
            </a:r>
            <a:r>
              <a:rPr lang="en-US" sz="2000" b="0" err="1">
                <a:latin typeface="+mn-lt"/>
                <a:cs typeface="+mn-ea"/>
              </a:rPr>
              <a:t>której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osoby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biorące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udział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przygotowaniu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prowadzeniu</a:t>
            </a:r>
            <a:r>
              <a:rPr lang="en-US" sz="2000" b="0">
                <a:latin typeface="+mn-lt"/>
                <a:cs typeface="+mn-ea"/>
              </a:rPr>
              <a:t> </a:t>
            </a:r>
            <a:r>
              <a:rPr lang="en-US" sz="2000" b="0" err="1">
                <a:latin typeface="+mn-lt"/>
                <a:cs typeface="+mn-ea"/>
              </a:rPr>
              <a:t>postępowania</a:t>
            </a:r>
            <a:r>
              <a:rPr lang="en-US" sz="2000" b="0">
                <a:latin typeface="+mn-lt"/>
                <a:cs typeface="+mn-ea"/>
              </a:rPr>
              <a:t> o </a:t>
            </a:r>
            <a:r>
              <a:rPr lang="en-US" sz="2000" b="0" err="1">
                <a:latin typeface="+mn-lt"/>
                <a:cs typeface="+mn-ea"/>
              </a:rPr>
              <a:t>udzielenie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mogące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wpłynąć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wynik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tego</a:t>
            </a:r>
            <a:r>
              <a:rPr lang="en-US" sz="2000" b="0">
                <a:latin typeface="+mn-lt"/>
                <a:cs typeface="+mn-ea"/>
              </a:rPr>
              <a:t> </a:t>
            </a:r>
            <a:r>
              <a:rPr lang="en-US" sz="2000" b="0" err="1">
                <a:latin typeface="+mn-lt"/>
                <a:cs typeface="+mn-ea"/>
              </a:rPr>
              <a:t>postępowania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mają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bezpośrednio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pośrednio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interes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finansowy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ekonomiczny</a:t>
            </a:r>
            <a:r>
              <a:rPr lang="en-US" sz="2000" b="0">
                <a:latin typeface="+mn-lt"/>
                <a:cs typeface="+mn-ea"/>
              </a:rPr>
              <a:t> 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inny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interes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osobisty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który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postrzegać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można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jako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zagrażający</a:t>
            </a:r>
            <a:r>
              <a:rPr lang="en-US" sz="2000" b="0">
                <a:latin typeface="+mn-lt"/>
                <a:cs typeface="+mn-ea"/>
              </a:rPr>
              <a:t> ich </a:t>
            </a:r>
            <a:r>
              <a:rPr lang="en-US" sz="2000" b="0" err="1">
                <a:latin typeface="+mn-lt"/>
                <a:cs typeface="+mn-ea"/>
              </a:rPr>
              <a:t>bezstronności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niezależności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związku</a:t>
            </a:r>
            <a:r>
              <a:rPr lang="en-US" sz="2000" b="0">
                <a:latin typeface="+mn-lt"/>
                <a:cs typeface="+mn-ea"/>
              </a:rPr>
              <a:t> z </a:t>
            </a:r>
            <a:r>
              <a:rPr lang="en-US" sz="2000" b="0" err="1">
                <a:latin typeface="+mn-lt"/>
                <a:cs typeface="+mn-ea"/>
              </a:rPr>
              <a:t>postępowaniem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o </a:t>
            </a:r>
            <a:r>
              <a:rPr lang="en-US" sz="2000" b="0" err="1">
                <a:latin typeface="+mn-lt"/>
                <a:cs typeface="+mn-ea"/>
              </a:rPr>
              <a:t>udzielenie</a:t>
            </a:r>
            <a:r>
              <a:rPr lang="en-US" sz="2000" b="0">
                <a:latin typeface="+mn-lt"/>
                <a:cs typeface="+mn-ea"/>
              </a:rPr>
              <a:t> 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.</a:t>
            </a:r>
            <a:endParaRPr lang="pl-PL" sz="2000" b="0">
              <a:latin typeface="+mn-lt"/>
              <a:cs typeface="+mn-ea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2000" b="0">
              <a:latin typeface="+mn-lt"/>
              <a:cs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1">
                <a:latin typeface="+mn-lt"/>
                <a:cs typeface="+mn-ea"/>
              </a:rPr>
              <a:t>W </a:t>
            </a:r>
            <a:r>
              <a:rPr lang="en-US" sz="2000" b="1" err="1">
                <a:latin typeface="+mn-lt"/>
                <a:cs typeface="+mn-ea"/>
              </a:rPr>
              <a:t>celu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uniknięcia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konfliktu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interesów</a:t>
            </a:r>
            <a:r>
              <a:rPr lang="en-US" sz="2000" b="0">
                <a:latin typeface="+mn-lt"/>
                <a:cs typeface="+mn-ea"/>
              </a:rPr>
              <a:t>, w </a:t>
            </a:r>
            <a:r>
              <a:rPr lang="en-US" sz="2000" b="0" err="1">
                <a:latin typeface="+mn-lt"/>
                <a:cs typeface="+mn-ea"/>
              </a:rPr>
              <a:t>przypadku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beneficjenta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który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nie</a:t>
            </a:r>
            <a:r>
              <a:rPr lang="en-US" sz="2000" b="0">
                <a:latin typeface="+mn-lt"/>
                <a:cs typeface="+mn-ea"/>
              </a:rPr>
              <a:t> jest </a:t>
            </a:r>
            <a:r>
              <a:rPr lang="en-US" sz="2000" b="0" err="1">
                <a:latin typeface="+mn-lt"/>
                <a:cs typeface="+mn-ea"/>
              </a:rPr>
              <a:t>zamawiającym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rozumieniu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Pzp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mogą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być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udzielane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podmiotom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powiązanym</a:t>
            </a:r>
            <a:r>
              <a:rPr lang="en-US" sz="2000" b="0">
                <a:latin typeface="+mn-lt"/>
                <a:cs typeface="+mn-ea"/>
              </a:rPr>
              <a:t> z nim </a:t>
            </a:r>
            <a:r>
              <a:rPr lang="en-US" sz="2000" b="0" err="1">
                <a:latin typeface="+mn-lt"/>
                <a:cs typeface="+mn-ea"/>
              </a:rPr>
              <a:t>osobowo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kapitałowo</a:t>
            </a:r>
            <a:r>
              <a:rPr lang="en-US" sz="2000" b="0">
                <a:latin typeface="+mn-lt"/>
                <a:cs typeface="+mn-ea"/>
              </a:rPr>
              <a:t>, z </a:t>
            </a:r>
            <a:r>
              <a:rPr lang="en-US" sz="2000" b="0" err="1">
                <a:latin typeface="+mn-lt"/>
                <a:cs typeface="+mn-ea"/>
              </a:rPr>
              <a:t>wyłączeniem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zamówień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sektorowych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zamówień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określonych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sekcji</a:t>
            </a:r>
            <a:r>
              <a:rPr lang="en-US" sz="2000" b="0">
                <a:latin typeface="+mn-lt"/>
                <a:cs typeface="+mn-ea"/>
              </a:rPr>
              <a:t> 3.2.1 pkt 2 lit. </a:t>
            </a:r>
            <a:r>
              <a:rPr lang="en-US" sz="2000" b="0" err="1">
                <a:latin typeface="+mn-lt"/>
                <a:cs typeface="+mn-ea"/>
              </a:rPr>
              <a:t>i</a:t>
            </a:r>
            <a:r>
              <a:rPr lang="en-US" sz="2000" b="0">
                <a:latin typeface="+mn-lt"/>
                <a:cs typeface="+mn-ea"/>
              </a:rPr>
              <a:t>-k.</a:t>
            </a:r>
            <a:endParaRPr lang="en-US" sz="2000" b="0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20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73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>
                <a:latin typeface="+mn-lt"/>
              </a:rPr>
              <a:t>KONFLIKT INTERESÓW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2051763"/>
            <a:ext cx="8640382" cy="4896426"/>
          </a:xfrm>
        </p:spPr>
        <p:txBody>
          <a:bodyPr>
            <a:noAutofit/>
          </a:bodyPr>
          <a:lstStyle/>
          <a:p>
            <a:pPr algn="just"/>
            <a:r>
              <a:rPr lang="en-US" sz="2000" b="0" err="1">
                <a:latin typeface="+mn-lt"/>
                <a:cs typeface="+mn-ea"/>
              </a:rPr>
              <a:t>Czynności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związane</a:t>
            </a:r>
            <a:r>
              <a:rPr lang="en-US" sz="2000" b="0">
                <a:latin typeface="+mn-lt"/>
                <a:cs typeface="+mn-ea"/>
              </a:rPr>
              <a:t> z </a:t>
            </a:r>
            <a:r>
              <a:rPr lang="en-US" sz="2000" b="0" err="1">
                <a:latin typeface="+mn-lt"/>
                <a:cs typeface="+mn-ea"/>
              </a:rPr>
              <a:t>przygotowaniem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oraz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przeprowadzeniem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postępowania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o </a:t>
            </a:r>
            <a:r>
              <a:rPr lang="en-US" sz="2000" b="0" err="1">
                <a:latin typeface="+mn-lt"/>
                <a:cs typeface="+mn-ea"/>
              </a:rPr>
              <a:t>udzielenie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wykonują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osoby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zapewniające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bezstronność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 err="1">
                <a:latin typeface="+mn-lt"/>
                <a:cs typeface="+mn-ea"/>
              </a:rPr>
              <a:t>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obiektywizm</a:t>
            </a:r>
            <a:r>
              <a:rPr lang="en-US" sz="2000" b="0">
                <a:latin typeface="+mn-lt"/>
                <a:cs typeface="+mn-ea"/>
              </a:rPr>
              <a:t>. </a:t>
            </a:r>
            <a:r>
              <a:rPr lang="en-US" sz="2000" b="0" err="1">
                <a:latin typeface="+mn-lt"/>
                <a:cs typeface="+mn-ea"/>
              </a:rPr>
              <a:t>Osoby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te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składają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err="1">
                <a:latin typeface="+mn-lt"/>
                <a:cs typeface="+mn-ea"/>
              </a:rPr>
              <a:t>oświadczenie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formie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pisemnej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formie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elektronicznej</a:t>
            </a:r>
            <a:r>
              <a:rPr lang="en-US" sz="2000" b="0">
                <a:latin typeface="+mn-lt"/>
                <a:cs typeface="+mn-ea"/>
              </a:rPr>
              <a:t> (w </a:t>
            </a:r>
            <a:r>
              <a:rPr lang="en-US" sz="2000" b="0" err="1">
                <a:latin typeface="+mn-lt"/>
                <a:cs typeface="+mn-ea"/>
              </a:rPr>
              <a:t>rozumieniu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odpowiednio</a:t>
            </a:r>
            <a:r>
              <a:rPr lang="en-US" sz="2000" b="0">
                <a:latin typeface="+mn-lt"/>
                <a:cs typeface="+mn-ea"/>
              </a:rPr>
              <a:t> art. 78 </a:t>
            </a:r>
            <a:r>
              <a:rPr lang="en-US" sz="2000" b="0" err="1">
                <a:latin typeface="+mn-lt"/>
                <a:cs typeface="+mn-ea"/>
              </a:rPr>
              <a:t>i</a:t>
            </a:r>
            <a:r>
              <a:rPr lang="en-US" sz="2000" b="0">
                <a:latin typeface="+mn-lt"/>
                <a:cs typeface="+mn-ea"/>
              </a:rPr>
              <a:t> art. 78¹ </a:t>
            </a:r>
            <a:r>
              <a:rPr lang="en-US" sz="2000" b="0" err="1">
                <a:latin typeface="+mn-lt"/>
                <a:cs typeface="+mn-ea"/>
              </a:rPr>
              <a:t>Kodeksu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cywilnego</a:t>
            </a:r>
            <a:r>
              <a:rPr lang="en-US" sz="2000" b="0">
                <a:latin typeface="+mn-lt"/>
                <a:cs typeface="+mn-ea"/>
              </a:rPr>
              <a:t>)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o </a:t>
            </a:r>
            <a:r>
              <a:rPr lang="en-US" sz="2000" b="0" err="1">
                <a:latin typeface="+mn-lt"/>
                <a:cs typeface="+mn-ea"/>
              </a:rPr>
              <a:t>braku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istnienia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albo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braku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wpływu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powiązań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osobowych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kapitałowych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z </a:t>
            </a:r>
            <a:r>
              <a:rPr lang="en-US" sz="2000" b="0" err="1">
                <a:latin typeface="+mn-lt"/>
                <a:cs typeface="+mn-ea"/>
              </a:rPr>
              <a:t>wykonawcami</a:t>
            </a:r>
            <a:r>
              <a:rPr lang="en-US" sz="2000" b="0">
                <a:latin typeface="+mn-lt"/>
                <a:cs typeface="+mn-ea"/>
              </a:rPr>
              <a:t>.</a:t>
            </a:r>
            <a:endParaRPr lang="en-US" sz="2000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21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7A01FC80-BA2F-A583-BC11-AD768790A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090" y="4052888"/>
            <a:ext cx="2742117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32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>
                <a:latin typeface="+mn-lt"/>
              </a:rPr>
              <a:t>ZAPYTANIE OFERTOWE 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691605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0" err="1">
                <a:latin typeface="+mn-lt"/>
                <a:cs typeface="+mn-ea"/>
              </a:rPr>
              <a:t>Zapytanie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ofertowe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zawiera</a:t>
            </a:r>
            <a:r>
              <a:rPr lang="en-US" sz="1600" b="0">
                <a:latin typeface="+mn-lt"/>
                <a:cs typeface="+mn-ea"/>
              </a:rPr>
              <a:t> w </a:t>
            </a:r>
            <a:r>
              <a:rPr lang="en-US" sz="1600" b="0" err="1">
                <a:latin typeface="+mn-lt"/>
                <a:cs typeface="+mn-ea"/>
              </a:rPr>
              <a:t>szczególności</a:t>
            </a:r>
            <a:r>
              <a:rPr lang="en-US" sz="1600" b="0">
                <a:latin typeface="+mn-lt"/>
                <a:cs typeface="+mn-ea"/>
              </a:rPr>
              <a:t>: </a:t>
            </a:r>
            <a:endParaRPr lang="en-US" sz="1600">
              <a:latin typeface="+mn-lt"/>
            </a:endParaRPr>
          </a:p>
          <a:p>
            <a:pPr marL="594900" indent="-342900">
              <a:lnSpc>
                <a:spcPct val="100000"/>
              </a:lnSpc>
              <a:spcBef>
                <a:spcPts val="0"/>
              </a:spcBef>
              <a:buClrTx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opis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przedmiotu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zamówienia</a:t>
            </a:r>
            <a:r>
              <a:rPr lang="en-US" sz="1600" b="0">
                <a:latin typeface="+mn-lt"/>
                <a:cs typeface="+mn-ea"/>
              </a:rPr>
              <a:t>, </a:t>
            </a:r>
            <a:endParaRPr lang="pl-PL" sz="1600" b="0">
              <a:latin typeface="+mn-lt"/>
              <a:cs typeface="+mn-ea"/>
            </a:endParaRPr>
          </a:p>
          <a:p>
            <a:pPr marL="594900" indent="-342900">
              <a:lnSpc>
                <a:spcPct val="100000"/>
              </a:lnSpc>
              <a:spcBef>
                <a:spcPts val="0"/>
              </a:spcBef>
              <a:buClrTx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warunki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udziału</a:t>
            </a:r>
            <a:r>
              <a:rPr lang="en-US" sz="1600" b="0">
                <a:latin typeface="+mn-lt"/>
                <a:cs typeface="+mn-ea"/>
              </a:rPr>
              <a:t> w </a:t>
            </a:r>
            <a:r>
              <a:rPr lang="en-US" sz="1600" b="0" err="1">
                <a:latin typeface="+mn-lt"/>
                <a:cs typeface="+mn-ea"/>
              </a:rPr>
              <a:t>postępowaniu</a:t>
            </a:r>
            <a:r>
              <a:rPr lang="en-US" sz="1600" b="0">
                <a:latin typeface="+mn-lt"/>
                <a:cs typeface="+mn-ea"/>
              </a:rPr>
              <a:t>,</a:t>
            </a:r>
            <a:endParaRPr lang="pl-PL" sz="1600" b="0">
              <a:latin typeface="+mn-lt"/>
              <a:cs typeface="+mn-ea"/>
            </a:endParaRPr>
          </a:p>
          <a:p>
            <a:pPr marL="594900" indent="-342900">
              <a:lnSpc>
                <a:spcPct val="100000"/>
              </a:lnSpc>
              <a:spcBef>
                <a:spcPts val="0"/>
              </a:spcBef>
              <a:buClrTx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kryteria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oceny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</a:t>
            </a:r>
            <a:r>
              <a:rPr lang="en-US" sz="1600" b="0">
                <a:latin typeface="+mn-lt"/>
                <a:cs typeface="+mn-ea"/>
              </a:rPr>
              <a:t>,  </a:t>
            </a:r>
            <a:endParaRPr lang="pl-PL" sz="1600" b="0">
              <a:latin typeface="+mn-lt"/>
              <a:cs typeface="+mn-ea"/>
            </a:endParaRPr>
          </a:p>
          <a:p>
            <a:pPr marL="594900" indent="-342900">
              <a:lnSpc>
                <a:spcPct val="100000"/>
              </a:lnSpc>
              <a:spcBef>
                <a:spcPts val="0"/>
              </a:spcBef>
              <a:buClrTx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termin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sposób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składania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</a:t>
            </a:r>
            <a:r>
              <a:rPr lang="en-US" sz="1600" b="0">
                <a:latin typeface="+mn-lt"/>
                <a:cs typeface="+mn-ea"/>
              </a:rPr>
              <a:t>, </a:t>
            </a:r>
            <a:endParaRPr lang="pl-PL" sz="1600" b="0">
              <a:latin typeface="+mn-lt"/>
              <a:cs typeface="+mn-ea"/>
            </a:endParaRPr>
          </a:p>
          <a:p>
            <a:pPr marL="594900" indent="-342900">
              <a:lnSpc>
                <a:spcPct val="100000"/>
              </a:lnSpc>
              <a:spcBef>
                <a:spcPts val="0"/>
              </a:spcBef>
              <a:buClrTx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termin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wykonania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zamówienia</a:t>
            </a:r>
            <a:r>
              <a:rPr lang="en-US" sz="1600" b="0">
                <a:latin typeface="+mn-lt"/>
                <a:cs typeface="+mn-ea"/>
              </a:rPr>
              <a:t>,</a:t>
            </a:r>
            <a:endParaRPr lang="pl-PL" sz="1600" b="0">
              <a:latin typeface="+mn-lt"/>
              <a:cs typeface="+mn-ea"/>
            </a:endParaRPr>
          </a:p>
          <a:p>
            <a:pPr marL="594900" indent="-342900">
              <a:lnSpc>
                <a:spcPct val="100000"/>
              </a:lnSpc>
              <a:spcBef>
                <a:spcPts val="0"/>
              </a:spcBef>
              <a:buClrTx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informację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temat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zakazu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konfliktu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interesów</a:t>
            </a:r>
            <a:r>
              <a:rPr lang="en-US" sz="1600" b="0">
                <a:latin typeface="+mn-lt"/>
                <a:cs typeface="+mn-ea"/>
              </a:rPr>
              <a:t>,</a:t>
            </a:r>
            <a:endParaRPr lang="pl-PL" sz="1600" b="0">
              <a:latin typeface="+mn-lt"/>
              <a:cs typeface="+mn-ea"/>
            </a:endParaRPr>
          </a:p>
          <a:p>
            <a:pPr marL="594900" indent="-342900">
              <a:lnSpc>
                <a:spcPct val="100000"/>
              </a:lnSpc>
              <a:spcBef>
                <a:spcPts val="0"/>
              </a:spcBef>
              <a:buClrTx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określenie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warunków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istotnych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zmian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umowy</a:t>
            </a:r>
            <a:r>
              <a:rPr lang="en-US" sz="1600" b="0">
                <a:latin typeface="+mn-lt"/>
                <a:cs typeface="+mn-ea"/>
              </a:rPr>
              <a:t>, </a:t>
            </a:r>
            <a:endParaRPr lang="pl-PL" sz="1600" b="0">
              <a:latin typeface="+mn-lt"/>
              <a:cs typeface="+mn-ea"/>
            </a:endParaRPr>
          </a:p>
          <a:p>
            <a:pPr marL="594900" indent="-342900">
              <a:lnSpc>
                <a:spcPct val="100000"/>
              </a:lnSpc>
              <a:spcBef>
                <a:spcPts val="0"/>
              </a:spcBef>
              <a:buClrTx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opis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części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zamówienia</a:t>
            </a:r>
            <a:r>
              <a:rPr lang="en-US" sz="1600" b="0">
                <a:latin typeface="+mn-lt"/>
                <a:cs typeface="+mn-ea"/>
              </a:rPr>
              <a:t>, </a:t>
            </a:r>
            <a:r>
              <a:rPr lang="en-US" sz="1600" b="0" err="1">
                <a:latin typeface="+mn-lt"/>
                <a:cs typeface="+mn-ea"/>
              </a:rPr>
              <a:t>jeżeli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zamawiający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dopuszcza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składanie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częściowych</a:t>
            </a:r>
            <a:r>
              <a:rPr lang="en-US" sz="1600" b="0">
                <a:latin typeface="+mn-lt"/>
                <a:cs typeface="+mn-ea"/>
              </a:rPr>
              <a:t>, </a:t>
            </a:r>
            <a:endParaRPr lang="pl-PL" sz="1600" b="0">
              <a:latin typeface="+mn-lt"/>
              <a:cs typeface="+mn-ea"/>
            </a:endParaRPr>
          </a:p>
          <a:p>
            <a:pPr marL="594900" indent="-342900">
              <a:lnSpc>
                <a:spcPct val="100000"/>
              </a:lnSpc>
              <a:spcBef>
                <a:spcPts val="0"/>
              </a:spcBef>
              <a:buClrTx/>
              <a:buAutoNum type="alphaLcParenR"/>
            </a:pPr>
            <a:r>
              <a:rPr lang="en-US" sz="1600" b="0" err="1">
                <a:latin typeface="+mn-lt"/>
                <a:cs typeface="+mn-ea"/>
              </a:rPr>
              <a:t>informacje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dotyczące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wariantowych</a:t>
            </a:r>
            <a:r>
              <a:rPr lang="en-US" sz="1600" b="0">
                <a:latin typeface="+mn-lt"/>
                <a:cs typeface="+mn-ea"/>
              </a:rPr>
              <a:t>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600" b="0">
              <a:latin typeface="+mn-lt"/>
              <a:cs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600" b="0" err="1">
                <a:latin typeface="+mn-lt"/>
                <a:cs typeface="+mn-ea"/>
              </a:rPr>
              <a:t>Zapytanie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ofertowe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może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zostać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zmienione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przed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upływem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terminu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składania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</a:t>
            </a:r>
            <a:r>
              <a:rPr lang="en-US" sz="1600" b="0">
                <a:latin typeface="+mn-lt"/>
                <a:cs typeface="+mn-ea"/>
              </a:rPr>
              <a:t>. </a:t>
            </a:r>
            <a:r>
              <a:rPr lang="en-US" sz="1600" b="0" err="1">
                <a:latin typeface="+mn-lt"/>
                <a:cs typeface="+mn-ea"/>
              </a:rPr>
              <a:t>Zamawiający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informuje</a:t>
            </a:r>
            <a:r>
              <a:rPr lang="en-US" sz="1600" b="0">
                <a:latin typeface="+mn-lt"/>
                <a:cs typeface="+mn-ea"/>
              </a:rPr>
              <a:t> w </a:t>
            </a:r>
            <a:r>
              <a:rPr lang="en-US" sz="1600" b="0" err="1">
                <a:latin typeface="+mn-lt"/>
                <a:cs typeface="+mn-ea"/>
              </a:rPr>
              <a:t>zapytaniu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ofertowym</a:t>
            </a:r>
            <a:r>
              <a:rPr lang="en-US" sz="1600" b="0">
                <a:latin typeface="+mn-lt"/>
                <a:cs typeface="+mn-ea"/>
              </a:rPr>
              <a:t> o </a:t>
            </a:r>
            <a:r>
              <a:rPr lang="en-US" sz="1600" b="0" err="1">
                <a:latin typeface="+mn-lt"/>
                <a:cs typeface="+mn-ea"/>
              </a:rPr>
              <a:t>zakresie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zmian</a:t>
            </a:r>
            <a:r>
              <a:rPr lang="en-US" sz="1600" b="0">
                <a:latin typeface="+mn-lt"/>
                <a:cs typeface="+mn-ea"/>
              </a:rPr>
              <a:t>. </a:t>
            </a:r>
            <a:r>
              <a:rPr lang="en-US" sz="1600" b="0" err="1">
                <a:latin typeface="+mn-lt"/>
                <a:cs typeface="+mn-ea"/>
              </a:rPr>
              <a:t>Zamawiający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przedłuża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termin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składania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</a:t>
            </a:r>
            <a:r>
              <a:rPr lang="en-US" sz="1600" b="0">
                <a:latin typeface="+mn-lt"/>
                <a:cs typeface="+mn-ea"/>
              </a:rPr>
              <a:t> </a:t>
            </a:r>
            <a:br>
              <a:rPr lang="pl-PL" sz="1600" b="0">
                <a:latin typeface="+mn-lt"/>
                <a:cs typeface="+mn-ea"/>
              </a:rPr>
            </a:br>
            <a:r>
              <a:rPr lang="en-US" sz="1600" b="0">
                <a:latin typeface="+mn-lt"/>
                <a:cs typeface="+mn-ea"/>
              </a:rPr>
              <a:t>o </a:t>
            </a:r>
            <a:r>
              <a:rPr lang="en-US" sz="1600" b="0" err="1">
                <a:latin typeface="+mn-lt"/>
                <a:cs typeface="+mn-ea"/>
              </a:rPr>
              <a:t>czas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niezbędny</a:t>
            </a:r>
            <a:r>
              <a:rPr lang="en-US" sz="1600" b="0">
                <a:latin typeface="+mn-lt"/>
                <a:cs typeface="+mn-ea"/>
              </a:rPr>
              <a:t> do </a:t>
            </a:r>
            <a:r>
              <a:rPr lang="en-US" sz="1600" b="0" err="1">
                <a:latin typeface="+mn-lt"/>
                <a:cs typeface="+mn-ea"/>
              </a:rPr>
              <a:t>wprowadzenia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zmian</a:t>
            </a:r>
            <a:r>
              <a:rPr lang="en-US" sz="1600" b="0">
                <a:latin typeface="+mn-lt"/>
                <a:cs typeface="+mn-ea"/>
              </a:rPr>
              <a:t> w </a:t>
            </a:r>
            <a:r>
              <a:rPr lang="en-US" sz="1600" b="0" err="1">
                <a:latin typeface="+mn-lt"/>
                <a:cs typeface="+mn-ea"/>
              </a:rPr>
              <a:t>ofertach</a:t>
            </a:r>
            <a:r>
              <a:rPr lang="en-US" sz="1600" b="0">
                <a:latin typeface="+mn-lt"/>
                <a:cs typeface="+mn-ea"/>
              </a:rPr>
              <a:t>, </a:t>
            </a:r>
            <a:r>
              <a:rPr lang="en-US" sz="1600" b="0" err="1">
                <a:latin typeface="+mn-lt"/>
                <a:cs typeface="+mn-ea"/>
              </a:rPr>
              <a:t>jeżeli</a:t>
            </a:r>
            <a:r>
              <a:rPr lang="en-US" sz="1600" b="0">
                <a:latin typeface="+mn-lt"/>
                <a:cs typeface="+mn-ea"/>
              </a:rPr>
              <a:t> jest to </a:t>
            </a:r>
            <a:r>
              <a:rPr lang="en-US" sz="1600" b="0" err="1">
                <a:latin typeface="+mn-lt"/>
                <a:cs typeface="+mn-ea"/>
              </a:rPr>
              <a:t>konieczne</a:t>
            </a:r>
            <a:r>
              <a:rPr lang="en-US" sz="1600" b="0">
                <a:latin typeface="+mn-lt"/>
                <a:cs typeface="+mn-ea"/>
              </a:rPr>
              <a:t> z </a:t>
            </a:r>
            <a:r>
              <a:rPr lang="en-US" sz="1600" b="0" err="1">
                <a:latin typeface="+mn-lt"/>
                <a:cs typeface="+mn-ea"/>
              </a:rPr>
              <a:t>uwagi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zakres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wprowadzonych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zmian</a:t>
            </a:r>
            <a:r>
              <a:rPr lang="en-US" sz="1600" b="0">
                <a:latin typeface="+mn-lt"/>
                <a:cs typeface="+mn-ea"/>
              </a:rPr>
              <a:t>.</a:t>
            </a:r>
            <a:endParaRPr lang="en-US" sz="1600" b="0">
              <a:latin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600" b="0">
              <a:latin typeface="+mn-lt"/>
              <a:cs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600" b="0" err="1">
                <a:latin typeface="+mn-lt"/>
                <a:cs typeface="+mn-ea"/>
              </a:rPr>
              <a:t>Informację</a:t>
            </a:r>
            <a:r>
              <a:rPr lang="en-US" sz="1600" b="0">
                <a:latin typeface="+mn-lt"/>
                <a:cs typeface="+mn-ea"/>
              </a:rPr>
              <a:t> o </a:t>
            </a:r>
            <a:r>
              <a:rPr lang="en-US" sz="1600" b="0" err="1">
                <a:latin typeface="+mn-lt"/>
                <a:cs typeface="+mn-ea"/>
              </a:rPr>
              <a:t>wyniku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postępowania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ogłasza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się</a:t>
            </a:r>
            <a:r>
              <a:rPr lang="en-US" sz="1600" b="0">
                <a:latin typeface="+mn-lt"/>
                <a:cs typeface="+mn-ea"/>
              </a:rPr>
              <a:t> w </a:t>
            </a:r>
            <a:r>
              <a:rPr lang="en-US" sz="1600" b="0" err="1">
                <a:latin typeface="+mn-lt"/>
                <a:cs typeface="+mn-ea"/>
              </a:rPr>
              <a:t>taki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sposób</a:t>
            </a:r>
            <a:r>
              <a:rPr lang="en-US" sz="1600" b="0">
                <a:latin typeface="+mn-lt"/>
                <a:cs typeface="+mn-ea"/>
              </a:rPr>
              <a:t>, w </a:t>
            </a:r>
            <a:r>
              <a:rPr lang="en-US" sz="1600" b="0" err="1">
                <a:latin typeface="+mn-lt"/>
                <a:cs typeface="+mn-ea"/>
              </a:rPr>
              <a:t>jaki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zostało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upublicznione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zapytanie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ofertowe</a:t>
            </a:r>
            <a:r>
              <a:rPr lang="en-US" sz="1600" b="0">
                <a:latin typeface="+mn-lt"/>
                <a:cs typeface="+mn-ea"/>
              </a:rPr>
              <a:t>. </a:t>
            </a:r>
            <a:r>
              <a:rPr lang="en-US" sz="1600" b="0" err="1">
                <a:latin typeface="+mn-lt"/>
                <a:cs typeface="+mn-ea"/>
              </a:rPr>
              <a:t>Informacja</a:t>
            </a:r>
            <a:r>
              <a:rPr lang="en-US" sz="1600" b="0">
                <a:latin typeface="+mn-lt"/>
                <a:cs typeface="+mn-ea"/>
              </a:rPr>
              <a:t> ta </a:t>
            </a:r>
            <a:r>
              <a:rPr lang="en-US" sz="1600" b="0" err="1">
                <a:latin typeface="+mn-lt"/>
                <a:cs typeface="+mn-ea"/>
              </a:rPr>
              <a:t>zawiera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imię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i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nazwisko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albo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nazwę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wybranego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wykonawcy</a:t>
            </a:r>
            <a:r>
              <a:rPr lang="en-US" sz="1600" b="0">
                <a:latin typeface="+mn-lt"/>
                <a:cs typeface="+mn-ea"/>
              </a:rPr>
              <a:t>, </a:t>
            </a:r>
            <a:r>
              <a:rPr lang="en-US" sz="1600" b="0" err="1">
                <a:latin typeface="+mn-lt"/>
                <a:cs typeface="+mn-ea"/>
              </a:rPr>
              <a:t>jego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siedzibę</a:t>
            </a:r>
            <a:r>
              <a:rPr lang="en-US" sz="1600" b="0">
                <a:latin typeface="+mn-lt"/>
                <a:cs typeface="+mn-ea"/>
              </a:rPr>
              <a:t> (</a:t>
            </a:r>
            <a:r>
              <a:rPr lang="en-US" sz="1600" b="0" err="1">
                <a:latin typeface="+mn-lt"/>
                <a:cs typeface="+mn-ea"/>
              </a:rPr>
              <a:t>miejscowość</a:t>
            </a:r>
            <a:r>
              <a:rPr lang="en-US" sz="1600" b="0">
                <a:latin typeface="+mn-lt"/>
                <a:cs typeface="+mn-ea"/>
              </a:rPr>
              <a:t>) </a:t>
            </a:r>
            <a:r>
              <a:rPr lang="en-US" sz="1600" b="0" err="1">
                <a:latin typeface="+mn-lt"/>
                <a:cs typeface="+mn-ea"/>
              </a:rPr>
              <a:t>oraz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cenę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najkorzystniejszej</a:t>
            </a:r>
            <a:r>
              <a:rPr lang="en-US" sz="1600" b="0">
                <a:latin typeface="+mn-lt"/>
                <a:cs typeface="+mn-ea"/>
              </a:rPr>
              <a:t> </a:t>
            </a:r>
            <a:r>
              <a:rPr lang="en-US" sz="1600" b="0" err="1">
                <a:latin typeface="+mn-lt"/>
                <a:cs typeface="+mn-ea"/>
              </a:rPr>
              <a:t>oferty</a:t>
            </a:r>
            <a:r>
              <a:rPr lang="en-US" sz="1600" b="0">
                <a:latin typeface="+mn-lt"/>
                <a:cs typeface="+mn-ea"/>
              </a:rPr>
              <a:t>.</a:t>
            </a:r>
            <a:endParaRPr lang="en-US" sz="1600" b="0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22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430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>
                <a:latin typeface="+mn-lt"/>
              </a:rPr>
              <a:t>OPIS PRZEDMIOTU ZAMÓWIENIA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547589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b="0" err="1">
                <a:latin typeface="+mn-lt"/>
                <a:cs typeface="+mn-ea"/>
              </a:rPr>
              <a:t>Przedmiot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zamówienia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opisuje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się</a:t>
            </a:r>
            <a:r>
              <a:rPr lang="en-US" b="0">
                <a:latin typeface="+mn-lt"/>
                <a:cs typeface="+mn-ea"/>
              </a:rPr>
              <a:t> w </a:t>
            </a:r>
            <a:r>
              <a:rPr lang="en-US" b="0" err="1">
                <a:latin typeface="+mn-lt"/>
                <a:cs typeface="+mn-ea"/>
              </a:rPr>
              <a:t>sposób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jednoznaczny</a:t>
            </a:r>
            <a:r>
              <a:rPr lang="en-US" b="1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i</a:t>
            </a:r>
            <a:r>
              <a:rPr lang="en-US" b="1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wyczerpujący</a:t>
            </a:r>
            <a:r>
              <a:rPr lang="en-US" b="0">
                <a:latin typeface="+mn-lt"/>
                <a:cs typeface="+mn-ea"/>
              </a:rPr>
              <a:t>, za </a:t>
            </a:r>
            <a:r>
              <a:rPr lang="en-US" b="0" err="1">
                <a:latin typeface="+mn-lt"/>
                <a:cs typeface="+mn-ea"/>
              </a:rPr>
              <a:t>pomocą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dokładnych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zrozumiałych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określeń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uwzględniając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wszystkie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wymagania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okoliczności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mogące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mieć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wpływ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na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sporządzenie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oferty</a:t>
            </a:r>
            <a:r>
              <a:rPr lang="en-US" b="0">
                <a:latin typeface="+mn-lt"/>
                <a:cs typeface="+mn-ea"/>
              </a:rPr>
              <a:t>. </a:t>
            </a:r>
            <a:r>
              <a:rPr lang="en-US" b="0" err="1">
                <a:latin typeface="+mn-lt"/>
                <a:cs typeface="+mn-ea"/>
              </a:rPr>
              <a:t>Przedmiotu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zamówienia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nie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można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opisać</a:t>
            </a:r>
            <a:r>
              <a:rPr lang="en-US" b="0">
                <a:latin typeface="+mn-lt"/>
                <a:cs typeface="+mn-ea"/>
              </a:rPr>
              <a:t> </a:t>
            </a:r>
            <a:br>
              <a:rPr lang="pl-PL" b="0">
                <a:latin typeface="+mn-lt"/>
                <a:cs typeface="+mn-ea"/>
              </a:rPr>
            </a:br>
            <a:r>
              <a:rPr lang="en-US" b="0">
                <a:latin typeface="+mn-lt"/>
                <a:cs typeface="+mn-ea"/>
              </a:rPr>
              <a:t>w </a:t>
            </a:r>
            <a:r>
              <a:rPr lang="en-US" b="0" err="1">
                <a:latin typeface="+mn-lt"/>
                <a:cs typeface="+mn-ea"/>
              </a:rPr>
              <a:t>sposób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który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mógłby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utrudniać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uczciwą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konkurencję</a:t>
            </a:r>
            <a:r>
              <a:rPr lang="en-US" b="0">
                <a:latin typeface="+mn-lt"/>
                <a:cs typeface="+mn-ea"/>
              </a:rPr>
              <a:t>.</a:t>
            </a:r>
            <a:endParaRPr lang="en-US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b="0">
              <a:latin typeface="+mn-lt"/>
              <a:cs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b="0" err="1">
                <a:latin typeface="+mn-lt"/>
                <a:cs typeface="+mn-ea"/>
              </a:rPr>
              <a:t>Jeżeli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nie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uzasadnia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tego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przedmiot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zamówienia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opis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przedmiotu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zamówienia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nie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może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zawierać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odniesień</a:t>
            </a:r>
            <a:r>
              <a:rPr lang="en-US" b="0">
                <a:latin typeface="+mn-lt"/>
                <a:cs typeface="+mn-ea"/>
              </a:rPr>
              <a:t> do </a:t>
            </a:r>
            <a:r>
              <a:rPr lang="en-US" b="0" err="1">
                <a:latin typeface="+mn-lt"/>
                <a:cs typeface="+mn-ea"/>
              </a:rPr>
              <a:t>znaków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towarowych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patentów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lub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pochodzenia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źródła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lub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szczególnego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procesu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który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charakteryzuje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produkty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lub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usługi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dostarczane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przez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konkretnego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wykonawcę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jeżeli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mogłoby</a:t>
            </a:r>
            <a:r>
              <a:rPr lang="en-US" b="0">
                <a:latin typeface="+mn-lt"/>
                <a:cs typeface="+mn-ea"/>
              </a:rPr>
              <a:t> to </a:t>
            </a:r>
            <a:r>
              <a:rPr lang="en-US" b="0" err="1">
                <a:latin typeface="+mn-lt"/>
                <a:cs typeface="+mn-ea"/>
              </a:rPr>
              <a:t>doprowadzić</a:t>
            </a:r>
            <a:r>
              <a:rPr lang="en-US" b="0">
                <a:latin typeface="+mn-lt"/>
                <a:cs typeface="+mn-ea"/>
              </a:rPr>
              <a:t> do </a:t>
            </a:r>
            <a:r>
              <a:rPr lang="en-US" b="0" err="1">
                <a:latin typeface="+mn-lt"/>
                <a:cs typeface="+mn-ea"/>
              </a:rPr>
              <a:t>uprzywilejowania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lub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wyeliminowania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niektórych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wykonawców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lub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produktów</a:t>
            </a:r>
            <a:r>
              <a:rPr lang="en-US" b="0">
                <a:latin typeface="+mn-lt"/>
                <a:cs typeface="+mn-ea"/>
              </a:rPr>
              <a:t>. W </a:t>
            </a:r>
            <a:r>
              <a:rPr lang="en-US" b="0" err="1">
                <a:latin typeface="+mn-lt"/>
                <a:cs typeface="+mn-ea"/>
              </a:rPr>
              <a:t>wyjątkowych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przypadkach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dopuszcza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się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stosowanie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takich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odniesień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jeżeli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niemożliwe</a:t>
            </a:r>
            <a:r>
              <a:rPr lang="en-US" b="0">
                <a:latin typeface="+mn-lt"/>
                <a:cs typeface="+mn-ea"/>
              </a:rPr>
              <a:t> jest </a:t>
            </a:r>
            <a:r>
              <a:rPr lang="en-US" b="0" err="1">
                <a:latin typeface="+mn-lt"/>
                <a:cs typeface="+mn-ea"/>
              </a:rPr>
              <a:t>opisanie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przedmiotu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zamówienia</a:t>
            </a:r>
            <a:r>
              <a:rPr lang="en-US" b="0">
                <a:latin typeface="+mn-lt"/>
                <a:cs typeface="+mn-ea"/>
              </a:rPr>
              <a:t> w </a:t>
            </a:r>
            <a:r>
              <a:rPr lang="en-US" b="0" err="1">
                <a:latin typeface="+mn-lt"/>
                <a:cs typeface="+mn-ea"/>
              </a:rPr>
              <a:t>wystarczająco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precyzyjny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zrozumiały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sposób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zgodnie</a:t>
            </a:r>
            <a:r>
              <a:rPr lang="en-US" b="0">
                <a:latin typeface="+mn-lt"/>
                <a:cs typeface="+mn-ea"/>
              </a:rPr>
              <a:t> ze </a:t>
            </a:r>
            <a:r>
              <a:rPr lang="en-US" b="0" err="1">
                <a:latin typeface="+mn-lt"/>
                <a:cs typeface="+mn-ea"/>
              </a:rPr>
              <a:t>zdaniem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pierwszym</a:t>
            </a:r>
            <a:r>
              <a:rPr lang="en-US" b="0">
                <a:latin typeface="+mn-lt"/>
                <a:cs typeface="+mn-ea"/>
              </a:rPr>
              <a:t>. W </a:t>
            </a:r>
            <a:r>
              <a:rPr lang="en-US" b="0" err="1">
                <a:latin typeface="+mn-lt"/>
                <a:cs typeface="+mn-ea"/>
              </a:rPr>
              <a:t>przypadku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gdy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zamawiający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korzysta</a:t>
            </a:r>
            <a:r>
              <a:rPr lang="en-US" b="0">
                <a:latin typeface="+mn-lt"/>
                <a:cs typeface="+mn-ea"/>
              </a:rPr>
              <a:t> z </a:t>
            </a:r>
            <a:r>
              <a:rPr lang="en-US" b="0" err="1">
                <a:latin typeface="+mn-lt"/>
                <a:cs typeface="+mn-ea"/>
              </a:rPr>
              <a:t>możliwości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zastosowania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odniesień</a:t>
            </a:r>
            <a:r>
              <a:rPr lang="en-US" b="0">
                <a:latin typeface="+mn-lt"/>
                <a:cs typeface="+mn-ea"/>
              </a:rPr>
              <a:t> do </a:t>
            </a:r>
            <a:r>
              <a:rPr lang="en-US" b="0" err="1">
                <a:latin typeface="+mn-lt"/>
                <a:cs typeface="+mn-ea"/>
              </a:rPr>
              <a:t>specyfikacji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technicznych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lub</a:t>
            </a:r>
            <a:r>
              <a:rPr lang="en-US" b="0">
                <a:latin typeface="+mn-lt"/>
                <a:cs typeface="+mn-ea"/>
              </a:rPr>
              <a:t> norm </a:t>
            </a:r>
            <a:r>
              <a:rPr lang="en-US" b="0" err="1">
                <a:latin typeface="+mn-lt"/>
                <a:cs typeface="+mn-ea"/>
              </a:rPr>
              <a:t>właściwych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dla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Europejskiego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Obszaru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Gospodarczego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nie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może</a:t>
            </a:r>
            <a:r>
              <a:rPr lang="en-US" b="0">
                <a:latin typeface="+mn-lt"/>
                <a:cs typeface="+mn-ea"/>
              </a:rPr>
              <a:t> on </a:t>
            </a:r>
            <a:r>
              <a:rPr lang="en-US" b="0" err="1">
                <a:latin typeface="+mn-lt"/>
                <a:cs typeface="+mn-ea"/>
              </a:rPr>
              <a:t>odrzucić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oferty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jako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niezgodnej</a:t>
            </a:r>
            <a:r>
              <a:rPr lang="en-US" b="0">
                <a:latin typeface="+mn-lt"/>
                <a:cs typeface="+mn-ea"/>
              </a:rPr>
              <a:t> z </a:t>
            </a:r>
            <a:r>
              <a:rPr lang="en-US" b="0" err="1">
                <a:latin typeface="+mn-lt"/>
                <a:cs typeface="+mn-ea"/>
              </a:rPr>
              <a:t>zapytaniem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ofertowym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jeżeli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wykonawca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udowodni</a:t>
            </a:r>
            <a:r>
              <a:rPr lang="en-US" b="0">
                <a:latin typeface="+mn-lt"/>
                <a:cs typeface="+mn-ea"/>
              </a:rPr>
              <a:t> w </a:t>
            </a:r>
            <a:r>
              <a:rPr lang="en-US" b="0" err="1">
                <a:latin typeface="+mn-lt"/>
                <a:cs typeface="+mn-ea"/>
              </a:rPr>
              <a:t>swojej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ofercie</a:t>
            </a:r>
            <a:r>
              <a:rPr lang="en-US" b="0">
                <a:latin typeface="+mn-lt"/>
                <a:cs typeface="+mn-ea"/>
              </a:rPr>
              <a:t>, </a:t>
            </a:r>
            <a:r>
              <a:rPr lang="en-US" b="0" err="1">
                <a:latin typeface="+mn-lt"/>
                <a:cs typeface="+mn-ea"/>
              </a:rPr>
              <a:t>że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proponowane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rozwiązania</a:t>
            </a:r>
            <a:r>
              <a:rPr lang="en-US" b="0">
                <a:latin typeface="+mn-lt"/>
                <a:cs typeface="+mn-ea"/>
              </a:rPr>
              <a:t> </a:t>
            </a:r>
            <a:br>
              <a:rPr lang="pl-PL" b="0">
                <a:latin typeface="+mn-lt"/>
                <a:cs typeface="+mn-ea"/>
              </a:rPr>
            </a:br>
            <a:r>
              <a:rPr lang="en-US" b="0">
                <a:latin typeface="+mn-lt"/>
                <a:cs typeface="+mn-ea"/>
              </a:rPr>
              <a:t>w </a:t>
            </a:r>
            <a:r>
              <a:rPr lang="en-US" b="0" err="1">
                <a:latin typeface="+mn-lt"/>
                <a:cs typeface="+mn-ea"/>
              </a:rPr>
              <a:t>równoważnym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stopniu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spełniają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wymagania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określone</a:t>
            </a:r>
            <a:r>
              <a:rPr lang="en-US" b="0">
                <a:latin typeface="+mn-lt"/>
                <a:cs typeface="+mn-ea"/>
              </a:rPr>
              <a:t> w </a:t>
            </a:r>
            <a:r>
              <a:rPr lang="en-US" b="0" err="1">
                <a:latin typeface="+mn-lt"/>
                <a:cs typeface="+mn-ea"/>
              </a:rPr>
              <a:t>zapytaniu</a:t>
            </a:r>
            <a:r>
              <a:rPr lang="en-US" b="0">
                <a:latin typeface="+mn-lt"/>
                <a:cs typeface="+mn-ea"/>
              </a:rPr>
              <a:t> </a:t>
            </a:r>
            <a:r>
              <a:rPr lang="en-US" b="0" err="1">
                <a:latin typeface="+mn-lt"/>
                <a:cs typeface="+mn-ea"/>
              </a:rPr>
              <a:t>ofertowym</a:t>
            </a:r>
            <a:r>
              <a:rPr lang="en-US" b="0">
                <a:latin typeface="+mn-lt"/>
                <a:cs typeface="+mn-ea"/>
              </a:rPr>
              <a:t>. </a:t>
            </a:r>
            <a:r>
              <a:rPr lang="en-US" b="1" err="1">
                <a:latin typeface="+mn-lt"/>
                <a:cs typeface="+mn-ea"/>
              </a:rPr>
              <a:t>Takim</a:t>
            </a:r>
            <a:r>
              <a:rPr lang="en-US" b="1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odniesieniom</a:t>
            </a:r>
            <a:r>
              <a:rPr lang="en-US" b="1">
                <a:latin typeface="+mn-lt"/>
                <a:cs typeface="+mn-ea"/>
              </a:rPr>
              <a:t> w </a:t>
            </a:r>
            <a:r>
              <a:rPr lang="en-US" b="1" err="1">
                <a:latin typeface="+mn-lt"/>
                <a:cs typeface="+mn-ea"/>
              </a:rPr>
              <a:t>opisie</a:t>
            </a:r>
            <a:r>
              <a:rPr lang="en-US" b="1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przedmiotu</a:t>
            </a:r>
            <a:r>
              <a:rPr lang="en-US" b="1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zamówienia</a:t>
            </a:r>
            <a:r>
              <a:rPr lang="en-US" b="1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muszą</a:t>
            </a:r>
            <a:r>
              <a:rPr lang="en-US" b="1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towarzyszyć</a:t>
            </a:r>
            <a:r>
              <a:rPr lang="en-US" b="1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słowa</a:t>
            </a:r>
            <a:r>
              <a:rPr lang="en-US" b="1">
                <a:latin typeface="+mn-lt"/>
                <a:cs typeface="+mn-ea"/>
              </a:rPr>
              <a:t> „</a:t>
            </a:r>
            <a:r>
              <a:rPr lang="en-US" b="1" err="1">
                <a:latin typeface="+mn-lt"/>
                <a:cs typeface="+mn-ea"/>
              </a:rPr>
              <a:t>lub</a:t>
            </a:r>
            <a:r>
              <a:rPr lang="en-US" b="1">
                <a:latin typeface="+mn-lt"/>
                <a:cs typeface="+mn-ea"/>
              </a:rPr>
              <a:t> </a:t>
            </a:r>
            <a:r>
              <a:rPr lang="en-US" b="1" err="1">
                <a:latin typeface="+mn-lt"/>
                <a:cs typeface="+mn-ea"/>
              </a:rPr>
              <a:t>równoważne</a:t>
            </a:r>
            <a:r>
              <a:rPr lang="en-US" b="1">
                <a:latin typeface="+mn-lt"/>
                <a:cs typeface="+mn-ea"/>
              </a:rPr>
              <a:t>”.</a:t>
            </a:r>
            <a:endParaRPr lang="en-US" b="1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23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027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WARUNKI UDZIAŁU W POSTĘPOWANIU 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2051763"/>
            <a:ext cx="8640382" cy="489642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0" err="1">
                <a:latin typeface="+mn-lt"/>
                <a:ea typeface="Open Sans"/>
                <a:cs typeface="+mn-ea"/>
              </a:rPr>
              <a:t>Zamawiający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może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wymagać</a:t>
            </a:r>
            <a:r>
              <a:rPr lang="en-US" sz="2000" b="0">
                <a:latin typeface="+mn-lt"/>
                <a:ea typeface="Open Sans"/>
                <a:cs typeface="+mn-ea"/>
              </a:rPr>
              <a:t> od </a:t>
            </a:r>
            <a:r>
              <a:rPr lang="en-US" sz="2000" b="0" err="1">
                <a:latin typeface="+mn-lt"/>
                <a:ea typeface="Open Sans"/>
                <a:cs typeface="+mn-ea"/>
              </a:rPr>
              <a:t>wykonawców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spełnienia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1" err="1">
                <a:latin typeface="+mn-lt"/>
                <a:ea typeface="Open Sans"/>
                <a:cs typeface="+mn-ea"/>
              </a:rPr>
              <a:t>warunków</a:t>
            </a:r>
            <a:r>
              <a:rPr lang="en-US" sz="2000" b="1">
                <a:latin typeface="+mn-lt"/>
                <a:ea typeface="Open Sans"/>
                <a:cs typeface="+mn-ea"/>
              </a:rPr>
              <a:t> </a:t>
            </a:r>
            <a:r>
              <a:rPr lang="en-US" sz="2000" b="1" err="1">
                <a:latin typeface="+mn-lt"/>
                <a:ea typeface="Open Sans"/>
                <a:cs typeface="+mn-ea"/>
              </a:rPr>
              <a:t>udziału</a:t>
            </a:r>
            <a:r>
              <a:rPr lang="en-US" sz="2000" b="1">
                <a:latin typeface="+mn-lt"/>
                <a:ea typeface="Open Sans"/>
                <a:cs typeface="+mn-ea"/>
              </a:rPr>
              <a:t> </a:t>
            </a:r>
            <a:br>
              <a:rPr lang="pl-PL" sz="2000" b="1">
                <a:latin typeface="+mn-lt"/>
                <a:cs typeface="+mn-ea"/>
              </a:rPr>
            </a:br>
            <a:r>
              <a:rPr lang="en-US" sz="2000" b="1">
                <a:latin typeface="+mn-lt"/>
                <a:ea typeface="Open Sans"/>
                <a:cs typeface="+mn-ea"/>
              </a:rPr>
              <a:t>w </a:t>
            </a:r>
            <a:r>
              <a:rPr lang="en-US" sz="2000" b="1" err="1">
                <a:latin typeface="+mn-lt"/>
                <a:ea typeface="Open Sans"/>
                <a:cs typeface="+mn-ea"/>
              </a:rPr>
              <a:t>postępowaniu</a:t>
            </a:r>
            <a:r>
              <a:rPr lang="en-US" sz="2000" b="0">
                <a:latin typeface="+mn-lt"/>
                <a:ea typeface="Open Sans"/>
                <a:cs typeface="+mn-ea"/>
              </a:rPr>
              <a:t> o </a:t>
            </a:r>
            <a:r>
              <a:rPr lang="en-US" sz="2000" b="0" err="1">
                <a:latin typeface="+mn-lt"/>
                <a:ea typeface="Open Sans"/>
                <a:cs typeface="+mn-ea"/>
              </a:rPr>
              <a:t>udzielenie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zamówienia</a:t>
            </a:r>
            <a:r>
              <a:rPr lang="en-US" sz="2000" b="0">
                <a:latin typeface="+mn-lt"/>
                <a:ea typeface="Open Sans"/>
                <a:cs typeface="+mn-ea"/>
              </a:rPr>
              <a:t>. </a:t>
            </a:r>
            <a:r>
              <a:rPr lang="en-US" sz="2000" b="0" err="1">
                <a:latin typeface="+mn-lt"/>
                <a:ea typeface="Open Sans"/>
                <a:cs typeface="+mn-ea"/>
              </a:rPr>
              <a:t>Warunki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te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zamawiający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określa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ea typeface="Open Sans"/>
                <a:cs typeface="+mn-ea"/>
              </a:rPr>
              <a:t>w </a:t>
            </a:r>
            <a:r>
              <a:rPr lang="en-US" sz="2000" b="0" err="1">
                <a:latin typeface="+mn-lt"/>
                <a:ea typeface="Open Sans"/>
                <a:cs typeface="+mn-ea"/>
              </a:rPr>
              <a:t>sposób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zapewniający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zachowanie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uczciwej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konkurencji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i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równego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traktowania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wykonawców</a:t>
            </a:r>
            <a:r>
              <a:rPr lang="en-US" sz="2000" b="0">
                <a:latin typeface="+mn-lt"/>
                <a:ea typeface="Open Sans"/>
                <a:cs typeface="+mn-ea"/>
              </a:rPr>
              <a:t>. </a:t>
            </a:r>
            <a:r>
              <a:rPr lang="en-US" sz="2000" b="0" err="1">
                <a:latin typeface="+mn-lt"/>
                <a:ea typeface="Open Sans"/>
                <a:cs typeface="+mn-ea"/>
              </a:rPr>
              <a:t>Warunki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udziału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oraz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opis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sposobu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dokonywania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oceny</a:t>
            </a:r>
            <a:r>
              <a:rPr lang="en-US" sz="2000" b="0">
                <a:latin typeface="+mn-lt"/>
                <a:ea typeface="Open Sans"/>
                <a:cs typeface="+mn-ea"/>
              </a:rPr>
              <a:t> ich </a:t>
            </a:r>
            <a:r>
              <a:rPr lang="en-US" sz="2000" b="0" err="1">
                <a:latin typeface="+mn-lt"/>
                <a:ea typeface="Open Sans"/>
                <a:cs typeface="+mn-ea"/>
              </a:rPr>
              <a:t>spełniania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1" err="1">
                <a:latin typeface="+mn-lt"/>
                <a:ea typeface="Open Sans"/>
                <a:cs typeface="+mn-ea"/>
              </a:rPr>
              <a:t>muszą</a:t>
            </a:r>
            <a:r>
              <a:rPr lang="en-US" sz="2000" b="1">
                <a:latin typeface="+mn-lt"/>
                <a:ea typeface="Open Sans"/>
                <a:cs typeface="+mn-ea"/>
              </a:rPr>
              <a:t> </a:t>
            </a:r>
            <a:r>
              <a:rPr lang="en-US" sz="2000" b="1" err="1">
                <a:latin typeface="+mn-lt"/>
                <a:ea typeface="Open Sans"/>
                <a:cs typeface="+mn-ea"/>
              </a:rPr>
              <a:t>być</a:t>
            </a:r>
            <a:r>
              <a:rPr lang="en-US" sz="2000" b="1">
                <a:latin typeface="+mn-lt"/>
                <a:ea typeface="Open Sans"/>
                <a:cs typeface="+mn-ea"/>
              </a:rPr>
              <a:t> </a:t>
            </a:r>
            <a:r>
              <a:rPr lang="en-US" sz="2000" b="1" err="1">
                <a:latin typeface="+mn-lt"/>
                <a:ea typeface="Open Sans"/>
                <a:cs typeface="+mn-ea"/>
              </a:rPr>
              <a:t>związane</a:t>
            </a:r>
            <a:r>
              <a:rPr lang="en-US" sz="2000" b="1">
                <a:latin typeface="+mn-lt"/>
                <a:ea typeface="Open Sans"/>
                <a:cs typeface="+mn-ea"/>
              </a:rPr>
              <a:t> z </a:t>
            </a:r>
            <a:r>
              <a:rPr lang="en-US" sz="2000" b="1" err="1">
                <a:latin typeface="+mn-lt"/>
                <a:ea typeface="Open Sans"/>
                <a:cs typeface="+mn-ea"/>
              </a:rPr>
              <a:t>przedmiotem</a:t>
            </a:r>
            <a:r>
              <a:rPr lang="en-US" sz="2000" b="1">
                <a:latin typeface="+mn-lt"/>
                <a:ea typeface="Open Sans"/>
                <a:cs typeface="+mn-ea"/>
              </a:rPr>
              <a:t> </a:t>
            </a:r>
            <a:r>
              <a:rPr lang="en-US" sz="2000" b="1" err="1">
                <a:latin typeface="+mn-lt"/>
                <a:ea typeface="Open Sans"/>
                <a:cs typeface="+mn-ea"/>
              </a:rPr>
              <a:t>zamówienia</a:t>
            </a:r>
            <a:r>
              <a:rPr lang="en-US" sz="2000" b="1">
                <a:latin typeface="+mn-lt"/>
                <a:ea typeface="Open Sans"/>
                <a:cs typeface="+mn-ea"/>
              </a:rPr>
              <a:t> </a:t>
            </a:r>
            <a:r>
              <a:rPr lang="en-US" sz="2000" b="1" err="1">
                <a:latin typeface="+mn-lt"/>
                <a:ea typeface="Open Sans"/>
                <a:cs typeface="+mn-ea"/>
              </a:rPr>
              <a:t>i</a:t>
            </a:r>
            <a:r>
              <a:rPr lang="en-US" sz="2000" b="1">
                <a:latin typeface="+mn-lt"/>
                <a:ea typeface="Open Sans"/>
                <a:cs typeface="+mn-ea"/>
              </a:rPr>
              <a:t> </a:t>
            </a:r>
            <a:r>
              <a:rPr lang="en-US" sz="2000" b="1" err="1">
                <a:latin typeface="+mn-lt"/>
                <a:ea typeface="Open Sans"/>
                <a:cs typeface="+mn-ea"/>
              </a:rPr>
              <a:t>proporcjonalne</a:t>
            </a:r>
            <a:r>
              <a:rPr lang="en-US" sz="2000" b="1">
                <a:latin typeface="+mn-lt"/>
                <a:ea typeface="Open Sans"/>
                <a:cs typeface="+mn-ea"/>
              </a:rPr>
              <a:t> do </a:t>
            </a:r>
            <a:r>
              <a:rPr lang="en-US" sz="2000" b="1" err="1">
                <a:latin typeface="+mn-lt"/>
                <a:ea typeface="Open Sans"/>
                <a:cs typeface="+mn-ea"/>
              </a:rPr>
              <a:t>niego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oraz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umożliwiać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ocenę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zdolności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wykonawcy</a:t>
            </a:r>
            <a:r>
              <a:rPr lang="en-US" sz="2000" b="0">
                <a:latin typeface="+mn-lt"/>
                <a:ea typeface="Open Sans"/>
                <a:cs typeface="+mn-ea"/>
              </a:rPr>
              <a:t> do </a:t>
            </a:r>
            <a:r>
              <a:rPr lang="en-US" sz="2000" b="0" err="1">
                <a:latin typeface="+mn-lt"/>
                <a:ea typeface="Open Sans"/>
                <a:cs typeface="+mn-ea"/>
              </a:rPr>
              <a:t>należytego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wykonania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zamówienia</a:t>
            </a:r>
            <a:r>
              <a:rPr lang="en-US" sz="2000" b="0">
                <a:latin typeface="+mn-lt"/>
                <a:ea typeface="Open Sans"/>
                <a:cs typeface="+mn-ea"/>
              </a:rPr>
              <a:t>. </a:t>
            </a:r>
            <a:r>
              <a:rPr lang="en-US" sz="2000" b="0" err="1">
                <a:latin typeface="+mn-lt"/>
                <a:ea typeface="Open Sans"/>
                <a:cs typeface="+mn-ea"/>
              </a:rPr>
              <a:t>Zamawiający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nie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może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formułować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warunków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przewyższających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wymagania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wystarczające</a:t>
            </a:r>
            <a:r>
              <a:rPr lang="en-US" sz="2000" b="0">
                <a:latin typeface="+mn-lt"/>
                <a:ea typeface="Open Sans"/>
                <a:cs typeface="+mn-ea"/>
              </a:rPr>
              <a:t> do </a:t>
            </a:r>
            <a:r>
              <a:rPr lang="en-US" sz="2000" b="0" err="1">
                <a:latin typeface="+mn-lt"/>
                <a:ea typeface="Open Sans"/>
                <a:cs typeface="+mn-ea"/>
              </a:rPr>
              <a:t>należytego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wykonania</a:t>
            </a:r>
            <a:r>
              <a:rPr lang="en-US" sz="2000" b="0">
                <a:latin typeface="+mn-lt"/>
                <a:ea typeface="Open Sans"/>
                <a:cs typeface="+mn-ea"/>
              </a:rPr>
              <a:t> </a:t>
            </a:r>
            <a:r>
              <a:rPr lang="en-US" sz="2000" b="0" err="1">
                <a:latin typeface="+mn-lt"/>
                <a:ea typeface="Open Sans"/>
                <a:cs typeface="+mn-ea"/>
              </a:rPr>
              <a:t>zamówienia</a:t>
            </a:r>
            <a:r>
              <a:rPr lang="en-US" sz="2000" b="0">
                <a:latin typeface="+mn-lt"/>
                <a:ea typeface="Open Sans"/>
                <a:cs typeface="+mn-ea"/>
              </a:rPr>
              <a:t>.</a:t>
            </a:r>
            <a:endParaRPr lang="en-US" sz="2000">
              <a:latin typeface="+mn-lt"/>
              <a:ea typeface="Open Sans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24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104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>
                <a:latin typeface="+mn-lt"/>
              </a:rPr>
              <a:t>KRYTERIA OCENY OFERT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907629"/>
            <a:ext cx="8640382" cy="489642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err="1">
                <a:latin typeface="+mn-lt"/>
              </a:rPr>
              <a:t>Kryteria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oceny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ofert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są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formułowane</a:t>
            </a:r>
            <a:r>
              <a:rPr lang="en-US" sz="2000">
                <a:latin typeface="+mn-lt"/>
              </a:rPr>
              <a:t> w </a:t>
            </a:r>
            <a:r>
              <a:rPr lang="en-US" sz="2000" err="1">
                <a:latin typeface="+mn-lt"/>
              </a:rPr>
              <a:t>sposób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zapewniający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zachowanie</a:t>
            </a:r>
            <a:r>
              <a:rPr lang="en-US" sz="2000">
                <a:latin typeface="+mn-lt"/>
              </a:rPr>
              <a:t> </a:t>
            </a:r>
            <a:r>
              <a:rPr lang="en-US" sz="2000" err="1">
                <a:latin typeface="+mn-lt"/>
              </a:rPr>
              <a:t>uczciwej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konkurencji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oraz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równego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traktowania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wykonawców</a:t>
            </a:r>
            <a:r>
              <a:rPr lang="en-US" sz="2000">
                <a:latin typeface="+mn-lt"/>
              </a:rPr>
              <a:t>, </a:t>
            </a:r>
            <a:r>
              <a:rPr lang="en-US" sz="2000" err="1">
                <a:latin typeface="+mn-lt"/>
              </a:rPr>
              <a:t>przy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czym</a:t>
            </a:r>
            <a:r>
              <a:rPr lang="en-US" sz="2000">
                <a:latin typeface="+mn-lt"/>
              </a:rPr>
              <a:t>:</a:t>
            </a:r>
            <a:endParaRPr lang="pl-PL" sz="2000">
              <a:latin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2000">
              <a:latin typeface="+mn-lt"/>
            </a:endParaRP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lphaLcParenR"/>
            </a:pPr>
            <a:r>
              <a:rPr lang="en-US" sz="2000" err="1">
                <a:latin typeface="+mn-lt"/>
              </a:rPr>
              <a:t>każde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kryterium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oceny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ofert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musi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być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związane</a:t>
            </a:r>
            <a:r>
              <a:rPr lang="en-US" sz="2000">
                <a:latin typeface="+mn-lt"/>
              </a:rPr>
              <a:t> z </a:t>
            </a:r>
            <a:r>
              <a:rPr lang="en-US" sz="2000" err="1">
                <a:latin typeface="+mn-lt"/>
              </a:rPr>
              <a:t>przedmiotem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zamówienia</a:t>
            </a:r>
            <a:r>
              <a:rPr lang="en-US" sz="2000">
                <a:latin typeface="+mn-lt"/>
              </a:rPr>
              <a:t>,</a:t>
            </a:r>
            <a:endParaRPr lang="pl-PL" sz="2000">
              <a:latin typeface="+mn-lt"/>
            </a:endParaRP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lphaLcParenR"/>
            </a:pPr>
            <a:endParaRPr lang="pl-PL" sz="2000">
              <a:latin typeface="+mn-lt"/>
            </a:endParaRP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lphaLcParenR"/>
            </a:pPr>
            <a:r>
              <a:rPr lang="en-US" sz="2000" err="1">
                <a:latin typeface="+mn-lt"/>
              </a:rPr>
              <a:t>każde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kryterium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i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opis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jego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stosowania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musi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być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sformułowane</a:t>
            </a:r>
            <a:r>
              <a:rPr lang="en-US" sz="2000">
                <a:latin typeface="+mn-lt"/>
              </a:rPr>
              <a:t> w </a:t>
            </a:r>
            <a:r>
              <a:rPr lang="en-US" sz="2000" err="1">
                <a:latin typeface="+mn-lt"/>
              </a:rPr>
              <a:t>sposób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jednoznaczny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i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zrozumiały</a:t>
            </a:r>
            <a:r>
              <a:rPr lang="en-US" sz="2000">
                <a:latin typeface="+mn-lt"/>
              </a:rPr>
              <a:t>,</a:t>
            </a:r>
            <a:endParaRPr lang="pl-PL" sz="2000">
              <a:latin typeface="+mn-lt"/>
            </a:endParaRP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lphaLcParenR"/>
            </a:pPr>
            <a:endParaRPr lang="pl-PL" sz="2000">
              <a:latin typeface="+mn-lt"/>
            </a:endParaRP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lphaLcParenR"/>
            </a:pPr>
            <a:r>
              <a:rPr lang="en-US" sz="2000" err="1">
                <a:latin typeface="+mn-lt"/>
              </a:rPr>
              <a:t>wagi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poszczególnych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kryteriów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powinny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być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określone</a:t>
            </a:r>
            <a:r>
              <a:rPr lang="en-US" sz="2000">
                <a:latin typeface="+mn-lt"/>
              </a:rPr>
              <a:t> w </a:t>
            </a:r>
            <a:r>
              <a:rPr lang="en-US" sz="2000" err="1">
                <a:latin typeface="+mn-lt"/>
              </a:rPr>
              <a:t>sposób</a:t>
            </a:r>
            <a:r>
              <a:rPr lang="pl-PL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umożliwiający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wybór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najkorzystniejszej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oferty</a:t>
            </a:r>
            <a:r>
              <a:rPr lang="en-US" sz="2000">
                <a:latin typeface="+mn-lt"/>
              </a:rPr>
              <a:t>.</a:t>
            </a:r>
            <a:endParaRPr lang="pl-PL" sz="2000">
              <a:latin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2000">
              <a:latin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err="1">
                <a:latin typeface="+mn-lt"/>
                <a:cs typeface="+mn-ea"/>
              </a:rPr>
              <a:t>Kryteria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oceny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ofert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nie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mogą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dotyczyć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właściwości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wykonawcy</a:t>
            </a:r>
            <a:r>
              <a:rPr lang="en-US" sz="2000" b="1">
                <a:latin typeface="+mn-lt"/>
                <a:cs typeface="+mn-ea"/>
              </a:rPr>
              <a:t>, a w </a:t>
            </a:r>
            <a:r>
              <a:rPr lang="en-US" sz="2000" b="1" err="1">
                <a:latin typeface="+mn-lt"/>
                <a:cs typeface="+mn-ea"/>
              </a:rPr>
              <a:t>szczególności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jego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wiarygodności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ekonomicznej</a:t>
            </a:r>
            <a:r>
              <a:rPr lang="en-US" sz="2000" b="1">
                <a:latin typeface="+mn-lt"/>
                <a:cs typeface="+mn-ea"/>
              </a:rPr>
              <a:t>, </a:t>
            </a:r>
            <a:r>
              <a:rPr lang="en-US" sz="2000" b="1" err="1">
                <a:latin typeface="+mn-lt"/>
                <a:cs typeface="+mn-ea"/>
              </a:rPr>
              <a:t>technicznej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lub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finansowej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oraz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doświadczenia</a:t>
            </a:r>
            <a:r>
              <a:rPr lang="en-US" sz="2000" b="1">
                <a:latin typeface="+mn-lt"/>
                <a:cs typeface="+mn-ea"/>
              </a:rPr>
              <a:t>.</a:t>
            </a:r>
            <a:endParaRPr lang="en-US" sz="2000" b="1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25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895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>
                <a:latin typeface="+mn-lt"/>
              </a:rPr>
              <a:t>TERMIN SKŁADANIA OFERT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763613"/>
            <a:ext cx="8640382" cy="489642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>
                <a:latin typeface="+mn-lt"/>
                <a:cs typeface="Arial"/>
              </a:rPr>
              <a:t>Minimalny termin składania ofert wynosi: 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l-PL" sz="2000">
              <a:latin typeface="+mn-lt"/>
              <a:cs typeface="Arial"/>
            </a:endParaRPr>
          </a:p>
          <a:p>
            <a:pPr marL="50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l-PL" sz="2000">
                <a:latin typeface="+mn-lt"/>
                <a:cs typeface="Arial"/>
              </a:rPr>
              <a:t>7 dni – w przypadku dostaw i usług,</a:t>
            </a:r>
            <a:r>
              <a:rPr lang="en-US" sz="2000">
                <a:latin typeface="+mn-lt"/>
                <a:cs typeface="Arial"/>
              </a:rPr>
              <a:t>​</a:t>
            </a:r>
            <a:endParaRPr lang="pl-PL" sz="2000">
              <a:latin typeface="+mn-lt"/>
              <a:cs typeface="Arial"/>
            </a:endParaRPr>
          </a:p>
          <a:p>
            <a:pPr marL="50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pl-PL" sz="2000">
              <a:latin typeface="+mn-lt"/>
              <a:cs typeface="Arial"/>
            </a:endParaRPr>
          </a:p>
          <a:p>
            <a:pPr marL="50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l-PL" sz="2000">
                <a:latin typeface="+mn-lt"/>
                <a:cs typeface="Arial"/>
              </a:rPr>
              <a:t>14 dni – w przypadku robót budowlanych,</a:t>
            </a:r>
            <a:r>
              <a:rPr lang="en-US" sz="2000">
                <a:latin typeface="+mn-lt"/>
                <a:cs typeface="Arial"/>
              </a:rPr>
              <a:t>​</a:t>
            </a:r>
            <a:endParaRPr lang="pl-PL" sz="2000">
              <a:latin typeface="+mn-lt"/>
              <a:cs typeface="Arial"/>
            </a:endParaRPr>
          </a:p>
          <a:p>
            <a:pPr marL="50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2000">
              <a:latin typeface="+mn-lt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>
                <a:latin typeface="+mn-lt"/>
                <a:cs typeface="Segoe UI"/>
              </a:rPr>
              <a:t>z tym, że wyznaczony termin składania ofert powinien uwzględniać złożoność zamówienia oraz czas potrzebny na sporządzenie ofert. W przypadku zamówień, których szacunkowa wartość jest równa lub przekracza 5 382 000 EUR w przypadku robót budowlanych, a 750 000 EUR w przypadku dostaw i usług minimalny termin składania ofert wynosi 30 dni. Bieg terminu składania ofert rozpoczyna się dnia następującego po dniu upublicznienia zapytania ofertowego, a kończy się </a:t>
            </a:r>
            <a:br>
              <a:rPr lang="pl-PL" sz="2000">
                <a:latin typeface="+mn-lt"/>
                <a:cs typeface="Segoe UI"/>
              </a:rPr>
            </a:br>
            <a:r>
              <a:rPr lang="pl-PL" sz="2000">
                <a:latin typeface="+mn-lt"/>
                <a:cs typeface="Segoe UI"/>
              </a:rPr>
              <a:t>z upływem ostatniego dnia (zastosowanie ma art. 115 Kodeksu cywilnego). O terminowym złożeniu oferty decyduje data złożenia oferty za pośrednictwem BK2021.</a:t>
            </a:r>
            <a:r>
              <a:rPr lang="en-US" sz="2000">
                <a:latin typeface="+mn-lt"/>
                <a:cs typeface="Segoe UI"/>
              </a:rPr>
              <a:t>​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26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190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WYBÓR NAJKORZYSTNIEJSZEJ OFERTY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979755"/>
            <a:ext cx="8640382" cy="489642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0" err="1">
                <a:latin typeface="+mn-lt"/>
                <a:cs typeface="+mn-ea"/>
              </a:rPr>
              <a:t>Zamawiający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wybiera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najkorzystniejszą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ofertę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zgodną</a:t>
            </a:r>
            <a:r>
              <a:rPr lang="en-US" sz="2000" b="0">
                <a:latin typeface="+mn-lt"/>
                <a:cs typeface="+mn-ea"/>
              </a:rPr>
              <a:t> z </a:t>
            </a:r>
            <a:r>
              <a:rPr lang="en-US" sz="2000" b="0" err="1">
                <a:latin typeface="+mn-lt"/>
                <a:cs typeface="+mn-ea"/>
              </a:rPr>
              <a:t>opisem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przedmiotu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złożoną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przez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wykonawcę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spełniającego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warunki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udziału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w </a:t>
            </a:r>
            <a:r>
              <a:rPr lang="en-US" sz="2000" b="0" err="1">
                <a:latin typeface="+mn-lt"/>
                <a:cs typeface="+mn-ea"/>
              </a:rPr>
              <a:t>postępowaniu</a:t>
            </a:r>
            <a:r>
              <a:rPr lang="en-US" sz="2000" b="0">
                <a:latin typeface="+mn-lt"/>
                <a:cs typeface="+mn-ea"/>
              </a:rPr>
              <a:t> (o </a:t>
            </a:r>
            <a:r>
              <a:rPr lang="en-US" sz="2000" b="0" err="1">
                <a:latin typeface="+mn-lt"/>
                <a:cs typeface="+mn-ea"/>
              </a:rPr>
              <a:t>ile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zamawiający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postawił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takie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warunki</a:t>
            </a:r>
            <a:r>
              <a:rPr lang="en-US" sz="2000" b="0">
                <a:latin typeface="+mn-lt"/>
                <a:cs typeface="+mn-ea"/>
              </a:rPr>
              <a:t>), w </a:t>
            </a:r>
            <a:r>
              <a:rPr lang="en-US" sz="2000" b="0" err="1">
                <a:latin typeface="+mn-lt"/>
                <a:cs typeface="+mn-ea"/>
              </a:rPr>
              <a:t>oparciu</a:t>
            </a:r>
            <a:r>
              <a:rPr lang="en-US" sz="2000" b="0">
                <a:latin typeface="+mn-lt"/>
                <a:cs typeface="+mn-ea"/>
              </a:rPr>
              <a:t> o </a:t>
            </a:r>
            <a:r>
              <a:rPr lang="en-US" sz="2000" b="0" err="1">
                <a:latin typeface="+mn-lt"/>
                <a:cs typeface="+mn-ea"/>
              </a:rPr>
              <a:t>ustalone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w </a:t>
            </a:r>
            <a:r>
              <a:rPr lang="en-US" sz="2000" b="0" err="1">
                <a:latin typeface="+mn-lt"/>
                <a:cs typeface="+mn-ea"/>
              </a:rPr>
              <a:t>zapytaniu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ofertowym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kryteria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oceny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spośród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złożonych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sposób</a:t>
            </a:r>
            <a:r>
              <a:rPr lang="en-US" sz="2000" b="0">
                <a:latin typeface="+mn-lt"/>
                <a:cs typeface="+mn-ea"/>
              </a:rPr>
              <a:t>, o </a:t>
            </a:r>
            <a:r>
              <a:rPr lang="en-US" sz="2000" b="0" err="1">
                <a:latin typeface="+mn-lt"/>
                <a:cs typeface="+mn-ea"/>
              </a:rPr>
              <a:t>którym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mowa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sekcji</a:t>
            </a:r>
            <a:r>
              <a:rPr lang="en-US" sz="2000" b="0">
                <a:latin typeface="+mn-lt"/>
                <a:cs typeface="+mn-ea"/>
              </a:rPr>
              <a:t> 3.2.3. </a:t>
            </a:r>
            <a:r>
              <a:rPr lang="en-US" sz="2000" b="0" err="1">
                <a:latin typeface="+mn-lt"/>
                <a:cs typeface="+mn-ea"/>
              </a:rPr>
              <a:t>Zamawiający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analizuje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treść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</a:t>
            </a:r>
            <a:r>
              <a:rPr lang="en-US" sz="2000" b="0">
                <a:latin typeface="+mn-lt"/>
                <a:cs typeface="+mn-ea"/>
              </a:rPr>
              <a:t> po </a:t>
            </a:r>
            <a:r>
              <a:rPr lang="en-US" sz="2000" b="0" err="1">
                <a:latin typeface="+mn-lt"/>
                <a:cs typeface="+mn-ea"/>
              </a:rPr>
              <a:t>upływie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terminu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wyznaczonego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na</a:t>
            </a:r>
            <a:r>
              <a:rPr lang="en-US" sz="2000" b="0">
                <a:latin typeface="+mn-lt"/>
                <a:cs typeface="+mn-ea"/>
              </a:rPr>
              <a:t> ich </a:t>
            </a:r>
            <a:r>
              <a:rPr lang="en-US" sz="2000" b="0" err="1">
                <a:latin typeface="+mn-lt"/>
                <a:cs typeface="+mn-ea"/>
              </a:rPr>
              <a:t>składanie</a:t>
            </a:r>
            <a:r>
              <a:rPr lang="en-US" sz="2000" b="0">
                <a:latin typeface="+mn-lt"/>
                <a:cs typeface="+mn-ea"/>
              </a:rPr>
              <a:t>.</a:t>
            </a:r>
            <a:endParaRPr lang="en-US" sz="2000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89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RAŻĄCO NISKA CENA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979755"/>
            <a:ext cx="8640382" cy="489642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0" err="1">
                <a:latin typeface="+mn-lt"/>
                <a:cs typeface="+mn-ea"/>
              </a:rPr>
              <a:t>Jeżeli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zaoferowana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cena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koszt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wydają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się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err="1">
                <a:latin typeface="+mn-lt"/>
                <a:cs typeface="+mn-ea"/>
              </a:rPr>
              <a:t>rażąco</a:t>
            </a:r>
            <a:r>
              <a:rPr lang="en-US" sz="2000">
                <a:latin typeface="+mn-lt"/>
                <a:cs typeface="+mn-ea"/>
              </a:rPr>
              <a:t> </a:t>
            </a:r>
            <a:r>
              <a:rPr lang="en-US" sz="2000" err="1">
                <a:latin typeface="+mn-lt"/>
                <a:cs typeface="+mn-ea"/>
              </a:rPr>
              <a:t>niskie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stosunku</a:t>
            </a:r>
            <a:r>
              <a:rPr lang="en-US" sz="2000" b="0">
                <a:latin typeface="+mn-lt"/>
                <a:cs typeface="+mn-ea"/>
              </a:rPr>
              <a:t> do </a:t>
            </a:r>
            <a:r>
              <a:rPr lang="en-US" sz="2000" b="0" err="1">
                <a:latin typeface="+mn-lt"/>
                <a:cs typeface="+mn-ea"/>
              </a:rPr>
              <a:t>przedmiotu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tj</a:t>
            </a:r>
            <a:r>
              <a:rPr lang="en-US" sz="2000" b="0">
                <a:latin typeface="+mn-lt"/>
                <a:cs typeface="+mn-ea"/>
              </a:rPr>
              <a:t>. </a:t>
            </a:r>
            <a:r>
              <a:rPr lang="en-US" sz="2000" b="0" err="1">
                <a:latin typeface="+mn-lt"/>
                <a:cs typeface="+mn-ea"/>
              </a:rPr>
              <a:t>różnią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się</a:t>
            </a:r>
            <a:r>
              <a:rPr lang="en-US" sz="2000" b="0">
                <a:latin typeface="+mn-lt"/>
                <a:cs typeface="+mn-ea"/>
              </a:rPr>
              <a:t> o </a:t>
            </a:r>
            <a:r>
              <a:rPr lang="en-US" sz="2000" b="0" err="1">
                <a:latin typeface="+mn-lt"/>
                <a:cs typeface="+mn-ea"/>
              </a:rPr>
              <a:t>więcej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niż</a:t>
            </a:r>
            <a:r>
              <a:rPr lang="en-US" sz="2000" b="0">
                <a:latin typeface="+mn-lt"/>
                <a:cs typeface="+mn-ea"/>
              </a:rPr>
              <a:t> 30% od </a:t>
            </a:r>
            <a:r>
              <a:rPr lang="en-US" sz="2000" b="0" err="1">
                <a:latin typeface="+mn-lt"/>
                <a:cs typeface="+mn-ea"/>
              </a:rPr>
              <a:t>średniej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arytmetycznej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cen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wszystkich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ważnych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niepodlegających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odrzuceniu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budzą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wątpliwości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zamawiającego</a:t>
            </a:r>
            <a:r>
              <a:rPr lang="en-US" sz="2000" b="0">
                <a:latin typeface="+mn-lt"/>
                <a:cs typeface="+mn-ea"/>
              </a:rPr>
              <a:t> co do </a:t>
            </a:r>
            <a:r>
              <a:rPr lang="en-US" sz="2000" b="0" err="1">
                <a:latin typeface="+mn-lt"/>
                <a:cs typeface="+mn-ea"/>
              </a:rPr>
              <a:t>możliwości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wykonania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przedmiotu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zgodnie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z </a:t>
            </a:r>
            <a:r>
              <a:rPr lang="en-US" sz="2000" b="0" err="1">
                <a:latin typeface="+mn-lt"/>
                <a:cs typeface="+mn-ea"/>
              </a:rPr>
              <a:t>wymaganiami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określonymi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zapytaniu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ofertowym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wynikającymi</a:t>
            </a:r>
            <a:r>
              <a:rPr lang="en-US" sz="2000" b="0">
                <a:latin typeface="+mn-lt"/>
                <a:cs typeface="+mn-ea"/>
              </a:rPr>
              <a:t> z </a:t>
            </a:r>
            <a:r>
              <a:rPr lang="en-US" sz="2000" b="0" err="1">
                <a:latin typeface="+mn-lt"/>
                <a:cs typeface="+mn-ea"/>
              </a:rPr>
              <a:t>odrębnych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przepisów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zamawiający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żąda</a:t>
            </a:r>
            <a:r>
              <a:rPr lang="en-US" sz="2000" b="0">
                <a:latin typeface="+mn-lt"/>
                <a:cs typeface="+mn-ea"/>
              </a:rPr>
              <a:t> od </a:t>
            </a:r>
            <a:r>
              <a:rPr lang="en-US" sz="2000" b="0" err="1">
                <a:latin typeface="+mn-lt"/>
                <a:cs typeface="+mn-ea"/>
              </a:rPr>
              <a:t>wykonawcy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złożenia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wyznaczonym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terminie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wyjaśnień</a:t>
            </a:r>
            <a:r>
              <a:rPr lang="en-US" sz="2000" b="0">
                <a:latin typeface="+mn-lt"/>
                <a:cs typeface="+mn-ea"/>
              </a:rPr>
              <a:t>, w </a:t>
            </a:r>
            <a:r>
              <a:rPr lang="en-US" sz="2000" b="0" err="1">
                <a:latin typeface="+mn-lt"/>
                <a:cs typeface="+mn-ea"/>
              </a:rPr>
              <a:t>tym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złożenia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dowodów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zakresie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wyliczenia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ceny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kosztu</a:t>
            </a:r>
            <a:r>
              <a:rPr lang="en-US" sz="2000" b="0">
                <a:latin typeface="+mn-lt"/>
                <a:cs typeface="+mn-ea"/>
              </a:rPr>
              <a:t>. </a:t>
            </a:r>
            <a:r>
              <a:rPr lang="en-US" sz="2000" b="0" err="1">
                <a:latin typeface="+mn-lt"/>
                <a:cs typeface="+mn-ea"/>
              </a:rPr>
              <a:t>Zamawiający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ocenia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te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wyjaśnienia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konsultacji</a:t>
            </a:r>
            <a:r>
              <a:rPr lang="en-US" sz="2000" b="0">
                <a:latin typeface="+mn-lt"/>
                <a:cs typeface="+mn-ea"/>
              </a:rPr>
              <a:t> z </a:t>
            </a:r>
            <a:r>
              <a:rPr lang="en-US" sz="2000" b="0" err="1">
                <a:latin typeface="+mn-lt"/>
                <a:cs typeface="+mn-ea"/>
              </a:rPr>
              <a:t>wykonawcą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może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odrzucić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tę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ofertę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wyłącznie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przypadku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gdy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złożone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wyjaśnienia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wraz</a:t>
            </a:r>
            <a:r>
              <a:rPr lang="en-US" sz="2000" b="0">
                <a:latin typeface="+mn-lt"/>
                <a:cs typeface="+mn-ea"/>
              </a:rPr>
              <a:t> z </a:t>
            </a:r>
            <a:r>
              <a:rPr lang="en-US" sz="2000" b="0" err="1">
                <a:latin typeface="+mn-lt"/>
                <a:cs typeface="+mn-ea"/>
              </a:rPr>
              <a:t>dowodami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uzasadniają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podanej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ceny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kosztu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tej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ofercie</a:t>
            </a:r>
            <a:r>
              <a:rPr lang="en-US" sz="2000" b="0">
                <a:latin typeface="+mn-lt"/>
                <a:cs typeface="+mn-ea"/>
              </a:rPr>
              <a:t>.</a:t>
            </a:r>
            <a:endParaRPr lang="en-US" sz="2000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28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52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UMOWA Z WYKONAWCĄ 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619597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 err="1">
                <a:latin typeface="+mn-lt"/>
                <a:cs typeface="+mn-ea"/>
              </a:rPr>
              <a:t>Zawarcie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umowy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sprawie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następuje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formie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pisemnej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lub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w </a:t>
            </a:r>
            <a:r>
              <a:rPr lang="en-US" sz="2000" b="0" err="1">
                <a:latin typeface="+mn-lt"/>
                <a:cs typeface="+mn-ea"/>
              </a:rPr>
              <a:t>formie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elektronicznej</a:t>
            </a:r>
            <a:r>
              <a:rPr lang="en-US" sz="2000" b="0">
                <a:latin typeface="+mn-lt"/>
                <a:cs typeface="+mn-ea"/>
              </a:rPr>
              <a:t>, o </a:t>
            </a:r>
            <a:r>
              <a:rPr lang="en-US" sz="2000" b="0" err="1">
                <a:latin typeface="+mn-lt"/>
                <a:cs typeface="+mn-ea"/>
              </a:rPr>
              <a:t>których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mowa</a:t>
            </a:r>
            <a:r>
              <a:rPr lang="en-US" sz="2000" b="0">
                <a:latin typeface="+mn-lt"/>
                <a:cs typeface="+mn-ea"/>
              </a:rPr>
              <a:t> w art. 78 </a:t>
            </a:r>
            <a:r>
              <a:rPr lang="en-US" sz="2000" b="0" err="1">
                <a:latin typeface="+mn-lt"/>
                <a:cs typeface="+mn-ea"/>
              </a:rPr>
              <a:t>i</a:t>
            </a:r>
            <a:r>
              <a:rPr lang="en-US" sz="2000" b="0">
                <a:latin typeface="+mn-lt"/>
                <a:cs typeface="+mn-ea"/>
              </a:rPr>
              <a:t> art. 78¹ </a:t>
            </a:r>
            <a:r>
              <a:rPr lang="en-US" sz="2000" b="0" err="1">
                <a:latin typeface="+mn-lt"/>
                <a:cs typeface="+mn-ea"/>
              </a:rPr>
              <a:t>Kodeksu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cywilnego</a:t>
            </a:r>
            <a:r>
              <a:rPr lang="en-US" sz="2000" b="0">
                <a:latin typeface="+mn-lt"/>
                <a:cs typeface="+mn-ea"/>
              </a:rPr>
              <a:t>.</a:t>
            </a:r>
            <a:endParaRPr lang="en-US" sz="20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sz="20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>
                <a:latin typeface="+mn-lt"/>
                <a:cs typeface="+mn-ea"/>
              </a:rPr>
              <a:t>W </a:t>
            </a:r>
            <a:r>
              <a:rPr lang="en-US" sz="2000" b="0" err="1">
                <a:latin typeface="+mn-lt"/>
                <a:cs typeface="+mn-ea"/>
              </a:rPr>
              <a:t>przypadku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gdy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wybrany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wykonawca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odstąpi</a:t>
            </a:r>
            <a:r>
              <a:rPr lang="en-US" sz="2000" b="0">
                <a:latin typeface="+mn-lt"/>
                <a:cs typeface="+mn-ea"/>
              </a:rPr>
              <a:t> od </a:t>
            </a:r>
            <a:r>
              <a:rPr lang="en-US" sz="2000" b="0" err="1">
                <a:latin typeface="+mn-lt"/>
                <a:cs typeface="+mn-ea"/>
              </a:rPr>
              <a:t>zawarcia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umowy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sprawie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zamawiający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może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zawrzeć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umowę</a:t>
            </a:r>
            <a:r>
              <a:rPr lang="en-US" sz="2000" b="0">
                <a:latin typeface="+mn-lt"/>
                <a:cs typeface="+mn-ea"/>
              </a:rPr>
              <a:t> z </a:t>
            </a:r>
            <a:r>
              <a:rPr lang="en-US" sz="2000" b="0" err="1">
                <a:latin typeface="+mn-lt"/>
                <a:cs typeface="+mn-ea"/>
              </a:rPr>
              <a:t>wykonawcą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który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w </a:t>
            </a:r>
            <a:r>
              <a:rPr lang="en-US" sz="2000" b="0" err="1">
                <a:latin typeface="+mn-lt"/>
                <a:cs typeface="+mn-ea"/>
              </a:rPr>
              <a:t>prawidłowo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przeprowadzonym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postępowaniu</a:t>
            </a:r>
            <a:r>
              <a:rPr lang="en-US" sz="2000" b="0">
                <a:latin typeface="+mn-lt"/>
                <a:cs typeface="+mn-ea"/>
              </a:rPr>
              <a:t> o </a:t>
            </a:r>
            <a:r>
              <a:rPr lang="en-US" sz="2000" b="0" err="1">
                <a:latin typeface="+mn-lt"/>
                <a:cs typeface="+mn-ea"/>
              </a:rPr>
              <a:t>udzielenie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uzyskał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kolejną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najwyższą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liczbę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punktów</a:t>
            </a:r>
            <a:r>
              <a:rPr lang="en-US" sz="2000" b="0">
                <a:latin typeface="+mn-lt"/>
                <a:cs typeface="+mn-ea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sz="20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 err="1">
                <a:latin typeface="+mn-lt"/>
                <a:cs typeface="+mn-ea"/>
              </a:rPr>
              <a:t>Dokonywanie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istotnych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zmian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postanowień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zawartej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umowy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stosunku</a:t>
            </a:r>
            <a:r>
              <a:rPr lang="en-US" sz="2000" b="0">
                <a:latin typeface="+mn-lt"/>
                <a:cs typeface="+mn-ea"/>
              </a:rPr>
              <a:t> do </a:t>
            </a:r>
            <a:r>
              <a:rPr lang="en-US" sz="2000" b="0" err="1">
                <a:latin typeface="+mn-lt"/>
                <a:cs typeface="+mn-ea"/>
              </a:rPr>
              <a:t>treści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oferty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na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podstawie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której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dokonano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wyboru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wykonawcy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przypadkach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określonych</a:t>
            </a:r>
            <a:r>
              <a:rPr lang="en-US" sz="2000" b="0">
                <a:latin typeface="+mn-lt"/>
                <a:cs typeface="+mn-ea"/>
              </a:rPr>
              <a:t> w pkt 4 </a:t>
            </a:r>
            <a:r>
              <a:rPr lang="en-US" sz="2000" b="0" err="1">
                <a:latin typeface="+mn-lt"/>
                <a:cs typeface="+mn-ea"/>
              </a:rPr>
              <a:t>sekcji</a:t>
            </a:r>
            <a:r>
              <a:rPr lang="en-US" sz="2000" b="0">
                <a:latin typeface="+mn-lt"/>
                <a:cs typeface="+mn-ea"/>
              </a:rPr>
              <a:t> 3.2.4</a:t>
            </a:r>
            <a:endParaRPr lang="en-US" sz="20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sz="2000">
              <a:latin typeface="+mn-lt"/>
              <a:ea typeface="Open Sans"/>
              <a:cs typeface="Calibri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err="1">
                <a:latin typeface="+mn-lt"/>
                <a:ea typeface="Open Sans"/>
                <a:cs typeface="Calibri"/>
              </a:rPr>
              <a:t>Informację</a:t>
            </a:r>
            <a:r>
              <a:rPr lang="en-US" sz="2000">
                <a:latin typeface="+mn-lt"/>
                <a:ea typeface="Open Sans"/>
                <a:cs typeface="Calibri"/>
              </a:rPr>
              <a:t> o </a:t>
            </a:r>
            <a:r>
              <a:rPr lang="en-US" sz="2000" err="1">
                <a:latin typeface="+mn-lt"/>
                <a:ea typeface="Open Sans"/>
                <a:cs typeface="Calibri"/>
              </a:rPr>
              <a:t>wyniku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postępowania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ogłasza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się</a:t>
            </a:r>
            <a:r>
              <a:rPr lang="en-US" sz="2000">
                <a:latin typeface="+mn-lt"/>
                <a:ea typeface="Open Sans"/>
                <a:cs typeface="Calibri"/>
              </a:rPr>
              <a:t> w </a:t>
            </a:r>
            <a:r>
              <a:rPr lang="en-US" sz="2000" err="1">
                <a:latin typeface="+mn-lt"/>
                <a:ea typeface="Open Sans"/>
                <a:cs typeface="Calibri"/>
              </a:rPr>
              <a:t>taki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sposób</a:t>
            </a:r>
            <a:r>
              <a:rPr lang="en-US" sz="2000">
                <a:latin typeface="+mn-lt"/>
                <a:ea typeface="Open Sans"/>
                <a:cs typeface="Calibri"/>
              </a:rPr>
              <a:t>, w </a:t>
            </a:r>
            <a:r>
              <a:rPr lang="en-US" sz="2000" err="1">
                <a:latin typeface="+mn-lt"/>
                <a:ea typeface="Open Sans"/>
                <a:cs typeface="Calibri"/>
              </a:rPr>
              <a:t>jaki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zostało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upublicznione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zapytanie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ofertowe</a:t>
            </a:r>
            <a:r>
              <a:rPr lang="en-US" sz="2000">
                <a:latin typeface="+mn-lt"/>
                <a:ea typeface="Open Sans"/>
                <a:cs typeface="Calibri"/>
              </a:rPr>
              <a:t>. </a:t>
            </a:r>
            <a:r>
              <a:rPr lang="en-US" sz="2000" err="1">
                <a:latin typeface="+mn-lt"/>
                <a:ea typeface="Open Sans"/>
                <a:cs typeface="Calibri"/>
              </a:rPr>
              <a:t>Informacja</a:t>
            </a:r>
            <a:r>
              <a:rPr lang="en-US" sz="2000">
                <a:latin typeface="+mn-lt"/>
                <a:ea typeface="Open Sans"/>
                <a:cs typeface="Calibri"/>
              </a:rPr>
              <a:t> ta </a:t>
            </a:r>
            <a:r>
              <a:rPr lang="en-US" sz="2000" err="1">
                <a:latin typeface="+mn-lt"/>
                <a:ea typeface="Open Sans"/>
                <a:cs typeface="Calibri"/>
              </a:rPr>
              <a:t>zawiera</a:t>
            </a:r>
            <a:r>
              <a:rPr lang="en-US" sz="2000">
                <a:latin typeface="+mn-lt"/>
                <a:ea typeface="Open Sans"/>
                <a:cs typeface="Calibri"/>
              </a:rPr>
              <a:t> </a:t>
            </a:r>
            <a:r>
              <a:rPr lang="en-US" sz="2000" err="1">
                <a:latin typeface="+mn-lt"/>
                <a:ea typeface="Open Sans"/>
                <a:cs typeface="Calibri"/>
              </a:rPr>
              <a:t>imię</a:t>
            </a:r>
            <a:r>
              <a:rPr lang="en-US" sz="2000">
                <a:latin typeface="+mn-lt"/>
                <a:ea typeface="Open Sans"/>
                <a:cs typeface="Calibri"/>
              </a:rPr>
              <a:t>  </a:t>
            </a:r>
            <a:r>
              <a:rPr lang="en-US" sz="2000" err="1">
                <a:latin typeface="+mn-lt"/>
                <a:ea typeface="Open Sans"/>
                <a:cs typeface="Calibri"/>
              </a:rPr>
              <a:t>i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nazwisko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albo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nazwę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wybranego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wykonawcy</a:t>
            </a:r>
            <a:r>
              <a:rPr lang="en-US" sz="2000">
                <a:latin typeface="+mn-lt"/>
                <a:ea typeface="Open Sans"/>
                <a:cs typeface="Calibri"/>
              </a:rPr>
              <a:t>, </a:t>
            </a:r>
            <a:r>
              <a:rPr lang="en-US" sz="2000" err="1">
                <a:latin typeface="+mn-lt"/>
                <a:ea typeface="Open Sans"/>
                <a:cs typeface="Calibri"/>
              </a:rPr>
              <a:t>jego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siedzibę</a:t>
            </a:r>
            <a:r>
              <a:rPr lang="en-US" sz="2000">
                <a:latin typeface="+mn-lt"/>
                <a:ea typeface="Open Sans"/>
                <a:cs typeface="Calibri"/>
              </a:rPr>
              <a:t> (</a:t>
            </a:r>
            <a:r>
              <a:rPr lang="en-US" sz="2000" err="1">
                <a:latin typeface="+mn-lt"/>
                <a:ea typeface="Open Sans"/>
                <a:cs typeface="Calibri"/>
              </a:rPr>
              <a:t>miejscowość</a:t>
            </a:r>
            <a:r>
              <a:rPr lang="en-US" sz="2000">
                <a:latin typeface="+mn-lt"/>
                <a:ea typeface="Open Sans"/>
                <a:cs typeface="Calibri"/>
              </a:rPr>
              <a:t>) </a:t>
            </a:r>
            <a:r>
              <a:rPr lang="en-US" sz="2000" err="1">
                <a:latin typeface="+mn-lt"/>
                <a:ea typeface="Open Sans"/>
                <a:cs typeface="Calibri"/>
              </a:rPr>
              <a:t>oraz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cenę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najkorzystniejszej</a:t>
            </a:r>
            <a:r>
              <a:rPr lang="en-US" sz="2000">
                <a:latin typeface="+mn-lt"/>
                <a:ea typeface="Open Sans"/>
                <a:cs typeface="Calibri"/>
              </a:rPr>
              <a:t> </a:t>
            </a:r>
            <a:r>
              <a:rPr lang="en-US" sz="2000" err="1">
                <a:latin typeface="+mn-lt"/>
                <a:ea typeface="Open Sans"/>
                <a:cs typeface="Calibri"/>
              </a:rPr>
              <a:t>oferty</a:t>
            </a:r>
            <a:r>
              <a:rPr lang="en-US" sz="2000">
                <a:latin typeface="+mn-lt"/>
                <a:ea typeface="Open Sans"/>
                <a:cs typeface="Calibri"/>
              </a:rPr>
              <a:t>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29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870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b="1">
                <a:latin typeface="+mn-lt"/>
              </a:rPr>
              <a:t>PODSTAWY </a:t>
            </a:r>
            <a:r>
              <a:rPr lang="pl-PL" altLang="pl-PL">
                <a:latin typeface="+mn-lt"/>
              </a:rPr>
              <a:t>PRAWNE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800" b="0">
                <a:effectLst/>
                <a:latin typeface="+mn-lt"/>
              </a:rPr>
              <a:t>Ustawa z dnia 28 kwietnia 2022 r. o zasadach realizacji</a:t>
            </a:r>
            <a:r>
              <a:rPr lang="pl-PL" sz="1800" b="0">
                <a:latin typeface="+mn-lt"/>
              </a:rPr>
              <a:t> </a:t>
            </a:r>
            <a:r>
              <a:rPr lang="pl-PL" sz="1800" b="0">
                <a:effectLst/>
                <a:latin typeface="+mn-lt"/>
              </a:rPr>
              <a:t>zadań finansowanych ze środków europejskich w perspektywie finansowej 2021-2027 - ustawa wdrożeniowa</a:t>
            </a:r>
            <a:endParaRPr lang="en-US" sz="18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pl-PL" sz="18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800" b="1">
                <a:latin typeface="+mn-lt"/>
                <a:ea typeface="Open Sans"/>
                <a:cs typeface="+mn-ea"/>
              </a:rPr>
              <a:t>Program Fundusze Europejskie dla Polski Wschodniej 2021-2027 </a:t>
            </a:r>
            <a:r>
              <a:rPr lang="pl-PL" sz="1800" i="1">
                <a:latin typeface="+mn-lt"/>
                <a:ea typeface="Open Sans"/>
                <a:cs typeface="+mn-ea"/>
              </a:rPr>
              <a:t>(Wersja zatwierdzona przez Komisję Europejską 6 października </a:t>
            </a:r>
            <a:r>
              <a:rPr lang="pl-PL" i="1">
                <a:latin typeface="+mn-lt"/>
                <a:ea typeface="Open Sans"/>
                <a:cs typeface="+mn-ea"/>
              </a:rPr>
              <a:t>2022</a:t>
            </a:r>
            <a:r>
              <a:rPr lang="pl-PL" sz="1800" i="1">
                <a:latin typeface="+mn-lt"/>
                <a:ea typeface="Open Sans"/>
                <a:cs typeface="+mn-ea"/>
              </a:rPr>
              <a:t> r</a:t>
            </a:r>
            <a:r>
              <a:rPr lang="pl-PL" i="1">
                <a:latin typeface="+mn-lt"/>
                <a:ea typeface="Open Sans"/>
                <a:cs typeface="+mn-ea"/>
              </a:rPr>
              <a:t>.)</a:t>
            </a:r>
            <a:endParaRPr lang="pl-PL" i="1">
              <a:latin typeface="+mn-lt"/>
              <a:ea typeface="Open Sans"/>
              <a:cs typeface="Calibri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pl-PL" i="1">
              <a:latin typeface="+mn-lt"/>
              <a:ea typeface="Open Sans"/>
              <a:cs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b="1">
                <a:latin typeface="+mn-lt"/>
                <a:ea typeface="Open Sans"/>
                <a:cs typeface="+mn-ea"/>
              </a:rPr>
              <a:t>Program pn. Fundusze Europejskie na Infrastrukturę, Klimat, Środowisko 2021-2027</a:t>
            </a:r>
            <a:r>
              <a:rPr lang="pl-PL" b="1">
                <a:latin typeface="+mn-lt"/>
                <a:ea typeface="Calibri"/>
                <a:cs typeface="+mn-ea"/>
              </a:rPr>
              <a:t> </a:t>
            </a:r>
            <a:r>
              <a:rPr lang="pl-PL" i="1">
                <a:latin typeface="+mn-lt"/>
                <a:ea typeface="Open Sans"/>
                <a:cs typeface="+mn-ea"/>
              </a:rPr>
              <a:t>(Wersja zatwierdzona przez Komisję Europejską, 6 października 2022 r.)</a:t>
            </a:r>
            <a:endParaRPr lang="pl-PL" i="1">
              <a:latin typeface="+mn-lt"/>
              <a:ea typeface="Open Sans"/>
              <a:cs typeface="Calibri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pl-PL" sz="1800" i="1">
              <a:latin typeface="+mn-lt"/>
              <a:ea typeface="Open Sans"/>
              <a:cs typeface="Calibri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800">
                <a:latin typeface="+mn-lt"/>
                <a:ea typeface="Open Sans"/>
                <a:cs typeface="Open Sans"/>
              </a:rPr>
              <a:t>Porozumienia w sprawie realizacji programu Fundusze Europejskie dla Polski Wschodniej 2021–2027 w zakresie priorytetu II Energia i Klimat oraz priorytetu VI Pomoc techniczna (IZ-IP, IP-IW)</a:t>
            </a:r>
            <a:r>
              <a:rPr lang="pl-PL">
                <a:latin typeface="+mn-lt"/>
                <a:ea typeface="Open Sans"/>
                <a:cs typeface="Open Sans"/>
              </a:rPr>
              <a:t>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pl-PL">
              <a:latin typeface="+mn-lt"/>
              <a:ea typeface="Open Sans"/>
              <a:cs typeface="Open Sans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>
                <a:latin typeface="+mn-lt"/>
                <a:ea typeface="Calibri"/>
                <a:cs typeface="Calibri"/>
              </a:rPr>
              <a:t>Porozumienia w sprawie realizacji </a:t>
            </a:r>
            <a:r>
              <a:rPr lang="pl-PL" err="1">
                <a:latin typeface="+mn-lt"/>
                <a:ea typeface="Calibri"/>
                <a:cs typeface="Calibri"/>
              </a:rPr>
              <a:t>FEnIKS</a:t>
            </a:r>
            <a:r>
              <a:rPr lang="pl-PL">
                <a:latin typeface="+mn-lt"/>
                <a:ea typeface="Calibri"/>
                <a:cs typeface="Calibri"/>
              </a:rPr>
              <a:t> 2021–2027 w zakresie priorytetu I </a:t>
            </a:r>
            <a:r>
              <a:rPr lang="pl-PL" err="1">
                <a:latin typeface="+mn-lt"/>
                <a:ea typeface="Calibri"/>
                <a:cs typeface="Calibri"/>
              </a:rPr>
              <a:t>i</a:t>
            </a:r>
            <a:r>
              <a:rPr lang="pl-PL">
                <a:latin typeface="+mn-lt"/>
                <a:ea typeface="Calibri"/>
                <a:cs typeface="Calibri"/>
              </a:rPr>
              <a:t> II oraz VIII (IZ-IP, IP-IW)</a:t>
            </a: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3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5DE844-7ECE-C2AA-B5DF-0E25E2361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038" y="338597"/>
            <a:ext cx="1515690" cy="155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944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+mn-lt"/>
              </a:rPr>
              <a:t>PROTOKÓŁ POSTĘPOWANIA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2555819"/>
            <a:ext cx="8640382" cy="489642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0" err="1">
                <a:latin typeface="+mn-lt"/>
                <a:cs typeface="+mn-ea"/>
              </a:rPr>
              <a:t>Wybór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najkorzystniejszej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oferty</a:t>
            </a:r>
            <a:r>
              <a:rPr lang="en-US" sz="2000" b="0">
                <a:latin typeface="+mn-lt"/>
                <a:cs typeface="+mn-ea"/>
              </a:rPr>
              <a:t> jest </a:t>
            </a:r>
            <a:r>
              <a:rPr lang="en-US" sz="2000" b="0" err="1">
                <a:latin typeface="+mn-lt"/>
                <a:cs typeface="+mn-ea"/>
              </a:rPr>
              <a:t>dokumentowany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pisemnie</a:t>
            </a:r>
            <a:r>
              <a:rPr lang="en-US" sz="2000" b="0">
                <a:latin typeface="+mn-lt"/>
                <a:cs typeface="+mn-ea"/>
              </a:rPr>
              <a:t> za </a:t>
            </a:r>
            <a:r>
              <a:rPr lang="en-US" sz="2000" b="0" err="1">
                <a:latin typeface="+mn-lt"/>
                <a:cs typeface="+mn-ea"/>
              </a:rPr>
              <a:t>pomocą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protokołu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postępowania</a:t>
            </a:r>
            <a:r>
              <a:rPr lang="en-US" sz="2000" b="1">
                <a:latin typeface="+mn-lt"/>
                <a:cs typeface="+mn-ea"/>
              </a:rPr>
              <a:t> o </a:t>
            </a:r>
            <a:r>
              <a:rPr lang="en-US" sz="2000" b="1" err="1">
                <a:latin typeface="+mn-lt"/>
                <a:cs typeface="+mn-ea"/>
              </a:rPr>
              <a:t>udzielenie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zamówienia</a:t>
            </a:r>
            <a:r>
              <a:rPr lang="en-US" sz="2000">
                <a:latin typeface="+mn-lt"/>
                <a:cs typeface="+mn-ea"/>
              </a:rPr>
              <a:t>.</a:t>
            </a:r>
            <a:endParaRPr lang="en-US" sz="2000">
              <a:latin typeface="+mn-lt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30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03382020-4AE1-DEB5-80CB-CE6FD580B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1890" y="4211885"/>
            <a:ext cx="4161099" cy="77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1878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539477"/>
            <a:ext cx="8640381" cy="1080001"/>
          </a:xfrm>
        </p:spPr>
        <p:txBody>
          <a:bodyPr>
            <a:normAutofit fontScale="90000"/>
          </a:bodyPr>
          <a:lstStyle/>
          <a:p>
            <a:r>
              <a:rPr lang="pl-PL" sz="2800" kern="10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PRZYKŁADY NARUSZEŃ USTAWY PZP (Z WYNIKÓW KONTROLI PREZESA UZP) KTÓRE MIAŁY WPŁYW NA WYNIK POSTĘPOWANIA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619597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400">
                <a:latin typeface="+mn-lt"/>
                <a:cs typeface="+mn-ea"/>
              </a:rPr>
              <a:t>Art. 56 ust. 1 w zw. z art. 56 ust. 4 oraz art. 56 ust. 2 pkt 3 ustawy </a:t>
            </a:r>
            <a:r>
              <a:rPr lang="pl-PL" sz="1400" err="1">
                <a:latin typeface="+mn-lt"/>
                <a:cs typeface="+mn-ea"/>
              </a:rPr>
              <a:t>Pzp</a:t>
            </a:r>
            <a:r>
              <a:rPr lang="pl-PL" sz="1400">
                <a:latin typeface="+mn-lt"/>
                <a:cs typeface="+mn-ea"/>
              </a:rPr>
              <a:t>, poprzez zaniechanie wyłączenia Pana Z. </a:t>
            </a:r>
            <a:br>
              <a:rPr lang="pl-PL" sz="1400">
                <a:latin typeface="+mn-lt"/>
                <a:cs typeface="+mn-ea"/>
              </a:rPr>
            </a:br>
            <a:r>
              <a:rPr lang="pl-PL" sz="1400">
                <a:latin typeface="+mn-lt"/>
                <a:cs typeface="+mn-ea"/>
              </a:rPr>
              <a:t>z dokonywania czynności związanych z przeprowadzeniem postępowania o udzielenie zamówienia publicznego </a:t>
            </a:r>
            <a:br>
              <a:rPr lang="pl-PL" sz="1400">
                <a:latin typeface="+mn-lt"/>
                <a:cs typeface="+mn-ea"/>
              </a:rPr>
            </a:br>
            <a:r>
              <a:rPr lang="pl-PL" sz="1400">
                <a:latin typeface="+mn-lt"/>
                <a:cs typeface="+mn-ea"/>
              </a:rPr>
              <a:t>i udzieleniem zamówienia, w związku z wystąpieniem po jego stronie konfliktu interesów, a w konsekwencji naruszenie art. 17 ust. 3 ustawy </a:t>
            </a:r>
            <a:r>
              <a:rPr lang="pl-PL" sz="1400" err="1">
                <a:latin typeface="+mn-lt"/>
                <a:cs typeface="+mn-ea"/>
              </a:rPr>
              <a:t>Pzp</a:t>
            </a:r>
            <a:r>
              <a:rPr lang="pl-PL" sz="1400">
                <a:latin typeface="+mn-lt"/>
                <a:cs typeface="+mn-ea"/>
              </a:rPr>
              <a:t>, poprzez wykonywanie czynności związanych z przeprowadzeniem postępowania przez osobę nie zapewniającą bezstronności i obiektywizmu.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400">
              <a:latin typeface="+mn-lt"/>
              <a:cs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400">
                <a:latin typeface="+mn-lt"/>
                <a:cs typeface="+mn-ea"/>
              </a:rPr>
              <a:t>Art. 128 ust. 1 ustawy poprzez zaniechanie wezwania wybranego wykonawcy do uzupełnienia dokumentu potwierdzającego, że wykonawca spełnia warunki udziału w postępowaniu w zakresie zdolności technicznej </a:t>
            </a:r>
            <a:br>
              <a:rPr lang="pl-PL" sz="1400">
                <a:latin typeface="+mn-lt"/>
                <a:cs typeface="+mn-ea"/>
              </a:rPr>
            </a:br>
            <a:r>
              <a:rPr lang="pl-PL" sz="1400">
                <a:latin typeface="+mn-lt"/>
                <a:cs typeface="+mn-ea"/>
              </a:rPr>
              <a:t>i zawodowej – wiedzy i doświadczenia, a w konsekwencji naruszenie art. 226 ust. 1 pkt 2 lit. b) ustawy </a:t>
            </a:r>
            <a:r>
              <a:rPr lang="pl-PL" sz="1400" err="1">
                <a:latin typeface="+mn-lt"/>
                <a:cs typeface="+mn-ea"/>
              </a:rPr>
              <a:t>Pzp</a:t>
            </a:r>
            <a:r>
              <a:rPr lang="pl-PL" sz="1400">
                <a:latin typeface="+mn-lt"/>
                <a:cs typeface="+mn-ea"/>
              </a:rPr>
              <a:t> poprzez zaniechanie odrzucenia oferty wybranego wykonawcy który nie spełniał ww. warunku udziału w postępowaniu oraz udzielenie temu wykonawcy zamówienia publicznego.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400">
              <a:latin typeface="+mn-lt"/>
              <a:cs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400">
                <a:latin typeface="+mn-lt"/>
                <a:cs typeface="+mn-ea"/>
              </a:rPr>
              <a:t>Art. 214 ust. 1 pkt 1 lit. a) i b) w związku z art. 16 pkt 1 oraz art. 129 ust. 2 ustawy </a:t>
            </a:r>
            <a:r>
              <a:rPr lang="pl-PL" sz="1400" err="1">
                <a:latin typeface="+mn-lt"/>
                <a:cs typeface="+mn-ea"/>
              </a:rPr>
              <a:t>Pzp</a:t>
            </a:r>
            <a:r>
              <a:rPr lang="pl-PL" sz="1400">
                <a:latin typeface="+mn-lt"/>
                <a:cs typeface="+mn-ea"/>
              </a:rPr>
              <a:t> poprzez zastosowanie trybu zamówienia z wolnej ręki bez zaistnienia ustawowych przesłanek, czym zamawiający naruszył zasady uczciwej konkurencji i równego traktowania wykonawców oraz zasadę prymatu trybów przetargowych.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400">
              <a:latin typeface="+mn-lt"/>
              <a:cs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400">
                <a:latin typeface="+mn-lt"/>
                <a:cs typeface="+mn-ea"/>
              </a:rPr>
              <a:t>Art. 226 ust. 1 pkt 1 ustawy </a:t>
            </a:r>
            <a:r>
              <a:rPr lang="pl-PL" sz="1400" err="1">
                <a:latin typeface="+mn-lt"/>
                <a:cs typeface="+mn-ea"/>
              </a:rPr>
              <a:t>Pzp</a:t>
            </a:r>
            <a:r>
              <a:rPr lang="pl-PL" sz="1400">
                <a:latin typeface="+mn-lt"/>
                <a:cs typeface="+mn-ea"/>
              </a:rPr>
              <a:t> poprzez zaniechanie odrzucenia oferty wykonawcy w zakresie części zamówienia </a:t>
            </a:r>
            <a:br>
              <a:rPr lang="pl-PL" sz="1400">
                <a:latin typeface="+mn-lt"/>
                <a:cs typeface="+mn-ea"/>
              </a:rPr>
            </a:br>
            <a:r>
              <a:rPr lang="pl-PL" sz="1400">
                <a:latin typeface="+mn-lt"/>
                <a:cs typeface="+mn-ea"/>
              </a:rPr>
              <a:t>nr 2 złożonej po terminie składania ofert, co w konsekwencji stanowi naruszenie art. 17 ust. 2 ustawy </a:t>
            </a:r>
            <a:r>
              <a:rPr lang="pl-PL" sz="1400" err="1">
                <a:latin typeface="+mn-lt"/>
                <a:cs typeface="+mn-ea"/>
              </a:rPr>
              <a:t>Pzp</a:t>
            </a:r>
            <a:r>
              <a:rPr lang="pl-PL" sz="1400">
                <a:latin typeface="+mn-lt"/>
                <a:cs typeface="+mn-ea"/>
              </a:rPr>
              <a:t> poprzez udzielenie zamówienia wykonawcy wybranemu w sposób niezgodny z przepisami ustawy </a:t>
            </a:r>
            <a:r>
              <a:rPr lang="pl-PL" sz="1400" err="1">
                <a:latin typeface="+mn-lt"/>
                <a:cs typeface="+mn-ea"/>
              </a:rPr>
              <a:t>Pzp</a:t>
            </a:r>
            <a:r>
              <a:rPr lang="pl-PL" sz="1400">
                <a:latin typeface="+mn-lt"/>
                <a:cs typeface="+mn-ea"/>
              </a:rPr>
              <a:t>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400">
              <a:latin typeface="+mn-lt"/>
              <a:cs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400">
                <a:latin typeface="+mn-lt"/>
                <a:cs typeface="+mn-ea"/>
              </a:rPr>
              <a:t>Art. 454 ust. 2 pkt 3 ustawy </a:t>
            </a:r>
            <a:r>
              <a:rPr lang="pl-PL" sz="1400" err="1">
                <a:latin typeface="+mn-lt"/>
                <a:cs typeface="+mn-ea"/>
              </a:rPr>
              <a:t>Pzp</a:t>
            </a:r>
            <a:r>
              <a:rPr lang="pl-PL" sz="1400">
                <a:latin typeface="+mn-lt"/>
                <a:cs typeface="+mn-ea"/>
              </a:rPr>
              <a:t> poprzez dokonanie zmiany umowy na świadczenie usług odbierania </a:t>
            </a:r>
            <a:br>
              <a:rPr lang="pl-PL" sz="1400">
                <a:latin typeface="+mn-lt"/>
                <a:cs typeface="+mn-ea"/>
              </a:rPr>
            </a:br>
            <a:r>
              <a:rPr lang="pl-PL" sz="1400">
                <a:latin typeface="+mn-lt"/>
                <a:cs typeface="+mn-ea"/>
              </a:rPr>
              <a:t>i zagospodarowania odpadów komunalnych od właścicieli nieruchomości zamieszkałych z terenu Gminy J., w sposób istotnie zmieniający zakres przedmiotu zamówienia, polegający na znacznym ograniczeniu zakresu świadczeń </a:t>
            </a:r>
            <a:br>
              <a:rPr lang="pl-PL" sz="1400">
                <a:latin typeface="+mn-lt"/>
                <a:cs typeface="+mn-ea"/>
              </a:rPr>
            </a:br>
            <a:r>
              <a:rPr lang="pl-PL" sz="1400">
                <a:latin typeface="+mn-lt"/>
                <a:cs typeface="+mn-ea"/>
              </a:rPr>
              <a:t>i zobowiązań wykonawcy.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31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47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539477"/>
            <a:ext cx="8640381" cy="1080001"/>
          </a:xfrm>
        </p:spPr>
        <p:txBody>
          <a:bodyPr>
            <a:normAutofit/>
          </a:bodyPr>
          <a:lstStyle/>
          <a:p>
            <a:r>
              <a:rPr lang="pl-PL" sz="2800" kern="10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PRZYKŁADY NARUSZEŃ </a:t>
            </a:r>
            <a:r>
              <a:rPr lang="pl-PL" altLang="pl-PL" sz="2800">
                <a:latin typeface="+mn-lt"/>
              </a:rPr>
              <a:t>W PROCEDURACH POZA PZP (WYTYCZNE)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763731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altLang="pl-PL">
                <a:latin typeface="+mn-lt"/>
              </a:rPr>
              <a:t>Podział lub zaniżenie szacunkowej wartości zamówienia w celu ominięcia stosowania zasady konkurencyjności.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altLang="pl-PL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altLang="pl-PL" b="0">
                <a:latin typeface="+mn-lt"/>
              </a:rPr>
              <a:t>Nieupublicznienie zapytania ofertowego</a:t>
            </a:r>
            <a:r>
              <a:rPr lang="pl-PL" altLang="pl-PL">
                <a:latin typeface="+mn-lt"/>
              </a:rPr>
              <a:t> w Bazie Konkurencyjności.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altLang="pl-PL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altLang="pl-PL">
                <a:latin typeface="+mn-lt"/>
              </a:rPr>
              <a:t>Zastosowanie zamiast zasady konkurencyjności, niekonkurencyjnego trybu postępowania w oparciu o wewnętrzny regulamin udzielania zamówień publicznych (Wyrok WSA </a:t>
            </a:r>
            <a:br>
              <a:rPr lang="pl-PL" altLang="pl-PL">
                <a:latin typeface="+mn-lt"/>
              </a:rPr>
            </a:br>
            <a:r>
              <a:rPr lang="pl-PL" altLang="pl-PL">
                <a:latin typeface="+mn-lt"/>
              </a:rPr>
              <a:t>w Olsztynie I SA/Ol 37/20 z 4.03.2020).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altLang="pl-PL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altLang="pl-PL" b="0">
                <a:latin typeface="+mn-lt"/>
              </a:rPr>
              <a:t>Nieokreślenie w zapytaniu ofertowym kryteriów </a:t>
            </a:r>
            <a:r>
              <a:rPr lang="pl-PL" b="0" i="0" u="none" strike="noStrike" baseline="0">
                <a:latin typeface="+mn-lt"/>
              </a:rPr>
              <a:t>kwalifikacji lub kryteriów udzielenia zamówienia (i ich wagi).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altLang="pl-PL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altLang="pl-PL">
                <a:latin typeface="+mn-lt"/>
              </a:rPr>
              <a:t>O</a:t>
            </a:r>
            <a:r>
              <a:rPr lang="pl-PL" altLang="pl-PL" b="0">
                <a:latin typeface="+mn-lt"/>
              </a:rPr>
              <a:t>kreślenie zbyt krótkiego terminu składania ofert w sposób uniemożliwiający potencjalnym wykonawcom złożenie ofert (Wyrok WSA w Gliwicach III SA/</a:t>
            </a:r>
            <a:r>
              <a:rPr lang="pl-PL" altLang="pl-PL" b="0" err="1">
                <a:latin typeface="+mn-lt"/>
              </a:rPr>
              <a:t>Gl</a:t>
            </a:r>
            <a:r>
              <a:rPr lang="pl-PL" altLang="pl-PL" b="0">
                <a:latin typeface="+mn-lt"/>
              </a:rPr>
              <a:t> 582/20 </a:t>
            </a:r>
            <a:br>
              <a:rPr lang="pl-PL" altLang="pl-PL" b="0">
                <a:latin typeface="+mn-lt"/>
              </a:rPr>
            </a:br>
            <a:r>
              <a:rPr lang="pl-PL" altLang="pl-PL" b="0">
                <a:latin typeface="+mn-lt"/>
              </a:rPr>
              <a:t>z 28.01.2020).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altLang="pl-PL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>
                <a:latin typeface="+mn-lt"/>
              </a:rPr>
              <a:t>Zawarcie umowy z podmiotem powiązanym osobowo (Wyrok WSA w Bydgoszczy I SA/</a:t>
            </a:r>
            <a:r>
              <a:rPr lang="pl-PL" err="1">
                <a:latin typeface="+mn-lt"/>
              </a:rPr>
              <a:t>Bd</a:t>
            </a:r>
            <a:r>
              <a:rPr lang="pl-PL">
                <a:latin typeface="+mn-lt"/>
              </a:rPr>
              <a:t> 601/21 z 16.11.2021).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32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750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E0154476-4BD8-A016-5EEC-16102C19128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9382" y="4956134"/>
            <a:ext cx="9433048" cy="5535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marL="0" marR="0" lvl="0" indent="0" algn="ctr" defTabSz="1007943" rtl="0" eaLnBrk="1" fontAlgn="auto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+mn-lt"/>
                <a:ea typeface="Open Sans" pitchFamily="2" charset="0"/>
                <a:cs typeface="Open Sans" panose="020B0806030504020204" pitchFamily="34" charset="0"/>
              </a:rPr>
              <a:t>Dziękujemy za uwagę.</a:t>
            </a:r>
            <a:endParaRPr kumimoji="0" lang="pl-PL" altLang="pl-PL" sz="1800" b="0" i="0" u="none" strike="noStrike" kern="120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+mn-lt"/>
              <a:ea typeface="Open Sans" pitchFamily="2" charset="0"/>
              <a:cs typeface="Open Sans" panose="020B0806030504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18E5255-1E55-91C6-5533-1D99C144A2B4}"/>
              </a:ext>
            </a:extLst>
          </p:cNvPr>
          <p:cNvSpPr txBox="1">
            <a:spLocks/>
          </p:cNvSpPr>
          <p:nvPr/>
        </p:nvSpPr>
        <p:spPr bwMode="auto">
          <a:xfrm>
            <a:off x="629382" y="5580037"/>
            <a:ext cx="9433048" cy="108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pl-PL" altLang="pl-PL" sz="1400" b="0">
                <a:latin typeface="+mn-lt"/>
                <a:cs typeface="Open Sans" panose="020B0806030504020204" pitchFamily="34" charset="0"/>
              </a:rPr>
              <a:t>Zapraszamy na strony:</a:t>
            </a:r>
          </a:p>
          <a:p>
            <a:pPr algn="ctr" eaLnBrk="1" hangingPunct="1">
              <a:lnSpc>
                <a:spcPct val="150000"/>
              </a:lnSpc>
            </a:pPr>
            <a:r>
              <a:rPr lang="pl-PL" altLang="pl-PL" sz="1400" b="0">
                <a:latin typeface="+mn-lt"/>
                <a:cs typeface="Open Sans" panose="020B0806030504020204" pitchFamily="34" charset="0"/>
              </a:rPr>
              <a:t>www.gov.pl/web/nfosigw/fundusze-europejskie-dla-polski-wschodniej</a:t>
            </a:r>
          </a:p>
          <a:p>
            <a:pPr algn="ctr">
              <a:lnSpc>
                <a:spcPct val="150000"/>
              </a:lnSpc>
            </a:pPr>
            <a:r>
              <a:rPr lang="pl-PL" sz="1400" b="0">
                <a:latin typeface="+mn-lt"/>
                <a:cs typeface="Open Sans" panose="020B08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www.gov.pl/web/nfosigw/fundusze-europejskie-na-infrastrukture-klimat-i-srodowisko</a:t>
            </a:r>
            <a:endParaRPr lang="pl-PL" sz="1400" b="0">
              <a:latin typeface="+mn-lt"/>
              <a:cs typeface="Open Sans" panose="020B0806030504020204" pitchFamily="34" charset="0"/>
            </a:endParaRPr>
          </a:p>
        </p:txBody>
      </p:sp>
      <p:pic>
        <p:nvPicPr>
          <p:cNvPr id="6" name="Obraz 5" descr="Widok na Beskid Wyspowy o zachodzie słońca, wiosna, zamglona dolina.">
            <a:extLst>
              <a:ext uri="{FF2B5EF4-FFF2-40B4-BE49-F238E27FC236}">
                <a16:creationId xmlns:a16="http://schemas.microsoft.com/office/drawing/2014/main" id="{5CB7B836-75A3-AEBC-7F3F-41906EC5072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9" b="19815"/>
          <a:stretch/>
        </p:blipFill>
        <p:spPr>
          <a:xfrm>
            <a:off x="0" y="747118"/>
            <a:ext cx="10691813" cy="3957123"/>
          </a:xfrm>
          <a:prstGeom prst="rect">
            <a:avLst/>
          </a:prstGeom>
        </p:spPr>
      </p:pic>
      <p:pic>
        <p:nvPicPr>
          <p:cNvPr id="4" name="Obraz 3" descr="Ciąg znaków: Fundusze Europejskie, flaga Polski, flaga Unii Europejskiej i logotyp Narodowego Funduszu Ochrony Środowiska i Gospodarki Wodnej.">
            <a:extLst>
              <a:ext uri="{FF2B5EF4-FFF2-40B4-BE49-F238E27FC236}">
                <a16:creationId xmlns:a16="http://schemas.microsoft.com/office/drawing/2014/main" id="{79F84EBA-02F2-F579-CD6E-E342CBCA031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8" y="6490084"/>
            <a:ext cx="8972375" cy="949744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D7E6DDB6-75BA-A46B-AD50-A29853FD3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" y="747119"/>
            <a:ext cx="7321699" cy="2078151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 descr="Fundusze Europejskie">
            <a:extLst>
              <a:ext uri="{FF2B5EF4-FFF2-40B4-BE49-F238E27FC236}">
                <a16:creationId xmlns:a16="http://schemas.microsoft.com/office/drawing/2014/main" id="{C00F89F0-2A8F-5D02-2DB6-9FA02AB7FDB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022" y="1763613"/>
            <a:ext cx="5841575" cy="107657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b="1">
                <a:latin typeface="+mn-lt"/>
              </a:rPr>
              <a:t>PODSTAWY </a:t>
            </a:r>
            <a:r>
              <a:rPr lang="pl-PL" altLang="pl-PL">
                <a:latin typeface="+mn-lt"/>
              </a:rPr>
              <a:t>PRAWNE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592" y="1691605"/>
            <a:ext cx="8640382" cy="475221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600" b="1">
                <a:latin typeface="+mn-lt"/>
              </a:rPr>
              <a:t>Ustawa z dnia 11 września 2019 r. – Prawo zamówień publicznych / </a:t>
            </a:r>
            <a:br>
              <a:rPr lang="pl-PL" sz="1600" b="1">
                <a:latin typeface="+mn-lt"/>
              </a:rPr>
            </a:br>
            <a:r>
              <a:rPr lang="pl-PL" sz="1600" b="1">
                <a:latin typeface="+mn-lt"/>
              </a:rPr>
              <a:t>Ustawa z dnia 29 stycznia 2004 r. – Prawo zamówień publicznych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l-PL" sz="1600">
              <a:latin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600" b="0">
                <a:latin typeface="+mn-lt"/>
              </a:rPr>
              <a:t>Akty wykonawcze do ustawy </a:t>
            </a:r>
            <a:r>
              <a:rPr lang="pl-PL" sz="1600" b="0" err="1">
                <a:latin typeface="+mn-lt"/>
              </a:rPr>
              <a:t>Pzp</a:t>
            </a:r>
            <a:r>
              <a:rPr lang="pl-PL" sz="1600" b="0">
                <a:latin typeface="+mn-lt"/>
              </a:rPr>
              <a:t> z 2019 r. to m.in.:</a:t>
            </a:r>
            <a:endParaRPr lang="pl-PL" sz="1600">
              <a:latin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l-PL" sz="16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600">
                <a:effectLst/>
                <a:latin typeface="+mn-lt"/>
              </a:rPr>
              <a:t>Obwieszczenie Ministra Rozwoju i Technologii z dnia 22 grudnia 2023 r. w sprawie aktualnego progu unijnego, jego równowartości w złotych oraz średniego kursu złotego w stosunku do euro stanowiącego podstawę przeliczania wartości umów koncesji.</a:t>
            </a:r>
            <a:endParaRPr lang="pl-PL" sz="1600">
              <a:latin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6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600">
                <a:latin typeface="+mn-lt"/>
              </a:rPr>
              <a:t>Rozporządzenie Ministra Rozwoju i Technologii z dnia 20 grudnia 2021 r. w sprawie szczegółowego zakresu i formy dokumentacji projektowej, specyfikacji technicznych wykonania i odbioru robót budowlanych oraz programu funkcjonalno-użytkowego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6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600" b="0">
                <a:latin typeface="+mn-lt"/>
              </a:rPr>
              <a:t>Rozporządzenie Ministra Rozwoju, Pracy i Technologii z dnia 23 grudnia 2020 r. w sprawie podmiotowych środków dowodowych oraz innych dokumentów lub oświadczeń, jakich może żądać zamawiający od wykonawcy </a:t>
            </a:r>
            <a:endParaRPr lang="en-US" sz="16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pl-PL" sz="16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600" b="0">
                <a:latin typeface="+mn-lt"/>
              </a:rPr>
              <a:t>Rozporządzenie Ministra Rozwoju, Pracy i Technologii z dnia 23 grudnia 2020 r. w sprawie ogłoszeń zamieszczanych w Biuletynie Zamówień Publicznych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4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52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b="1">
                <a:latin typeface="+mn-lt"/>
              </a:rPr>
              <a:t>PODSTAWY </a:t>
            </a:r>
            <a:r>
              <a:rPr lang="pl-PL" altLang="pl-PL">
                <a:latin typeface="+mn-lt"/>
              </a:rPr>
              <a:t>PRAWNE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979837"/>
            <a:ext cx="8640382" cy="4752210"/>
          </a:xfrm>
        </p:spPr>
        <p:txBody>
          <a:bodyPr vert="horz" lIns="0" tIns="0" rIns="0" bIns="0" rtlCol="0" anchor="t"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pl-PL" b="0">
                <a:latin typeface="+mn-lt"/>
                <a:ea typeface="Verdana"/>
                <a:cs typeface="Open Sans"/>
              </a:rPr>
              <a:t>Dokumenty programowe w ramach projektów dofinansowanych ze środków </a:t>
            </a:r>
            <a:r>
              <a:rPr lang="pl-PL">
                <a:latin typeface="+mn-lt"/>
                <a:ea typeface="Verdana"/>
                <a:cs typeface="Open Sans"/>
              </a:rPr>
              <a:t>FEPW 2021-2027</a:t>
            </a:r>
            <a:r>
              <a:rPr lang="pl-PL" b="0">
                <a:latin typeface="+mn-lt"/>
                <a:ea typeface="Verdana"/>
                <a:cs typeface="Open Sans"/>
              </a:rPr>
              <a:t> </a:t>
            </a:r>
            <a:r>
              <a:rPr lang="pl-PL">
                <a:latin typeface="+mn-lt"/>
                <a:ea typeface="Verdana"/>
                <a:cs typeface="Open Sans"/>
              </a:rPr>
              <a:t>oraz </a:t>
            </a:r>
            <a:r>
              <a:rPr lang="pl-PL" err="1">
                <a:latin typeface="+mn-lt"/>
                <a:ea typeface="Verdana"/>
                <a:cs typeface="Open Sans"/>
              </a:rPr>
              <a:t>FEnIKS</a:t>
            </a:r>
            <a:r>
              <a:rPr lang="pl-PL">
                <a:latin typeface="+mn-lt"/>
                <a:ea typeface="Verdana"/>
                <a:cs typeface="Open Sans"/>
              </a:rPr>
              <a:t> 2021-2027 np</a:t>
            </a:r>
            <a:r>
              <a:rPr lang="pl-PL" b="0">
                <a:latin typeface="+mn-lt"/>
                <a:ea typeface="Verdana"/>
                <a:cs typeface="Open Sans"/>
              </a:rPr>
              <a:t>.:</a:t>
            </a:r>
            <a:r>
              <a:rPr lang="pl-PL">
                <a:latin typeface="+mn-lt"/>
                <a:ea typeface="Verdana"/>
                <a:cs typeface="Open Sans"/>
              </a:rPr>
              <a:t> </a:t>
            </a:r>
            <a:endParaRPr lang="pl-PL" b="0">
              <a:latin typeface="+mn-lt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b="0">
              <a:solidFill>
                <a:schemeClr val="tx1"/>
              </a:solidFill>
              <a:latin typeface="+mn-lt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51460" indent="-251460" algn="just">
              <a:lnSpc>
                <a:spcPct val="100000"/>
              </a:lnSpc>
              <a:spcBef>
                <a:spcPts val="0"/>
              </a:spcBef>
            </a:pPr>
            <a:r>
              <a:rPr lang="pl-PL" b="1">
                <a:latin typeface="+mn-lt"/>
                <a:ea typeface="Open Sans"/>
                <a:cs typeface="Open Sans"/>
              </a:rPr>
              <a:t>Wytyczne dotyczące kwalifikowalności wydatków na lata 2021-2027 z dnia 18.11.2022 r. (obowiązują od dnia </a:t>
            </a:r>
            <a:r>
              <a:rPr lang="pl-PL" b="1" u="sng">
                <a:latin typeface="+mn-lt"/>
                <a:ea typeface="Open Sans"/>
                <a:cs typeface="Open Sans"/>
              </a:rPr>
              <a:t>25.11.2022 r.</a:t>
            </a:r>
            <a:r>
              <a:rPr lang="pl-PL" b="1">
                <a:latin typeface="+mn-lt"/>
                <a:ea typeface="Open Sans"/>
                <a:cs typeface="Open Sans"/>
              </a:rPr>
              <a:t>)</a:t>
            </a:r>
          </a:p>
          <a:p>
            <a:pPr marL="251460" indent="-251460" algn="just">
              <a:lnSpc>
                <a:spcPct val="100000"/>
              </a:lnSpc>
              <a:spcBef>
                <a:spcPts val="0"/>
              </a:spcBef>
            </a:pPr>
            <a:endParaRPr lang="pl-PL" b="1">
              <a:latin typeface="+mn-lt"/>
              <a:ea typeface="Open Sans"/>
              <a:cs typeface="Open Sans"/>
            </a:endParaRPr>
          </a:p>
          <a:p>
            <a:pPr marL="251460" indent="-251460" algn="just">
              <a:lnSpc>
                <a:spcPct val="100000"/>
              </a:lnSpc>
              <a:spcBef>
                <a:spcPts val="0"/>
              </a:spcBef>
            </a:pPr>
            <a:r>
              <a:rPr lang="pl-PL" b="0">
                <a:latin typeface="+mn-lt"/>
                <a:ea typeface="Open Sans"/>
                <a:cs typeface="Open Sans"/>
              </a:rPr>
              <a:t>Wytyczne dotyczące kontroli realizacji programów polityki spójności na lata 2021-2027</a:t>
            </a:r>
          </a:p>
          <a:p>
            <a:pPr marL="251460" indent="-251460" algn="just">
              <a:lnSpc>
                <a:spcPct val="100000"/>
              </a:lnSpc>
              <a:spcBef>
                <a:spcPts val="0"/>
              </a:spcBef>
            </a:pPr>
            <a:endParaRPr lang="pl-PL" b="0">
              <a:solidFill>
                <a:schemeClr val="tx1"/>
              </a:solidFill>
              <a:latin typeface="+mn-lt"/>
            </a:endParaRPr>
          </a:p>
          <a:p>
            <a:pPr marL="251460" indent="-251460" algn="just">
              <a:lnSpc>
                <a:spcPct val="100000"/>
              </a:lnSpc>
              <a:spcBef>
                <a:spcPts val="0"/>
              </a:spcBef>
              <a:buFont typeface="Arial" panose="05000000000000000000" pitchFamily="2" charset="2"/>
            </a:pPr>
            <a:r>
              <a:rPr lang="pl-PL" b="0">
                <a:latin typeface="+mn-lt"/>
                <a:ea typeface="Open Sans"/>
                <a:cs typeface="Arial"/>
              </a:rPr>
              <a:t>Wytyczne dotyczące zasad równościowych w funduszach unijnych na lata 2021-2027</a:t>
            </a:r>
          </a:p>
          <a:p>
            <a:pPr marL="251460" indent="-251460" algn="just">
              <a:lnSpc>
                <a:spcPct val="100000"/>
              </a:lnSpc>
              <a:spcBef>
                <a:spcPts val="0"/>
              </a:spcBef>
              <a:buFont typeface="Arial" panose="05000000000000000000" pitchFamily="2" charset="2"/>
            </a:pPr>
            <a:endParaRPr lang="pl-PL" b="0">
              <a:solidFill>
                <a:schemeClr val="tx1"/>
              </a:solidFill>
              <a:latin typeface="+mn-lt"/>
            </a:endParaRPr>
          </a:p>
          <a:p>
            <a:pPr marL="251460" indent="-251460" algn="just">
              <a:lnSpc>
                <a:spcPct val="100000"/>
              </a:lnSpc>
              <a:spcBef>
                <a:spcPts val="0"/>
              </a:spcBef>
              <a:buFont typeface="Arial,Sans-Serif" panose="05000000000000000000" pitchFamily="2" charset="2"/>
            </a:pPr>
            <a:r>
              <a:rPr lang="pl-PL" b="0">
                <a:latin typeface="+mn-lt"/>
                <a:ea typeface="Open Sans"/>
                <a:cs typeface="Open Sans"/>
              </a:rPr>
              <a:t>Wytyczne dotyczące wyboru projektów na lata 2021-2027</a:t>
            </a:r>
          </a:p>
          <a:p>
            <a:pPr marL="251460" indent="-251460" algn="just">
              <a:lnSpc>
                <a:spcPct val="100000"/>
              </a:lnSpc>
              <a:spcBef>
                <a:spcPts val="0"/>
              </a:spcBef>
              <a:buFont typeface="Arial,Sans-Serif" panose="05000000000000000000" pitchFamily="2" charset="2"/>
            </a:pPr>
            <a:endParaRPr lang="pl-PL" b="0">
              <a:solidFill>
                <a:schemeClr val="tx1"/>
              </a:solidFill>
              <a:latin typeface="+mn-lt"/>
            </a:endParaRPr>
          </a:p>
          <a:p>
            <a:pPr marL="251460" indent="-251460" algn="just">
              <a:lnSpc>
                <a:spcPct val="100000"/>
              </a:lnSpc>
              <a:spcBef>
                <a:spcPts val="0"/>
              </a:spcBef>
              <a:buFont typeface="Arial,Sans-Serif" panose="05000000000000000000" pitchFamily="2" charset="2"/>
            </a:pPr>
            <a:r>
              <a:rPr lang="pl-PL">
                <a:latin typeface="+mn-lt"/>
                <a:ea typeface="Open Sans"/>
                <a:cs typeface="Open Sans"/>
              </a:rPr>
              <a:t>Zamówienia udzielane w ramach projektów. Podręcznik beneficjenta i wnioskodawcy programów polityki spójności 2021-2027 </a:t>
            </a:r>
            <a:endParaRPr lang="en-US" b="0">
              <a:solidFill>
                <a:schemeClr val="tx1"/>
              </a:solidFill>
              <a:latin typeface="+mn-lt"/>
              <a:ea typeface="Open Sans"/>
              <a:cs typeface="Open Sans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5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36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818" y="493623"/>
            <a:ext cx="8640381" cy="1080001"/>
          </a:xfrm>
        </p:spPr>
        <p:txBody>
          <a:bodyPr/>
          <a:lstStyle/>
          <a:p>
            <a:r>
              <a:rPr lang="pl-PL" altLang="pl-PL" b="1">
                <a:latin typeface="+mn-lt"/>
              </a:rPr>
              <a:t>PODSTAWY </a:t>
            </a:r>
            <a:r>
              <a:rPr lang="pl-PL" altLang="pl-PL">
                <a:latin typeface="+mn-lt"/>
              </a:rPr>
              <a:t>PRAWNE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818" y="1259557"/>
            <a:ext cx="8640382" cy="475221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600" b="1">
                <a:latin typeface="+mn-lt"/>
                <a:ea typeface="Open Sans"/>
                <a:cs typeface="Open Sans"/>
              </a:rPr>
              <a:t>Zalecenia dotyczące kontroli w ramach FEPW</a:t>
            </a:r>
            <a:r>
              <a:rPr lang="pl-PL" sz="1600">
                <a:latin typeface="+mn-lt"/>
                <a:ea typeface="Open Sans"/>
                <a:cs typeface="Open Sans"/>
              </a:rPr>
              <a:t> </a:t>
            </a:r>
            <a:endParaRPr lang="pl-PL" sz="16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pl-PL" sz="1600">
              <a:latin typeface="+mn-lt"/>
              <a:ea typeface="Open Sans"/>
              <a:cs typeface="Open Sans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600" b="1">
                <a:latin typeface="+mn-lt"/>
                <a:ea typeface="Calibri"/>
                <a:cs typeface="Calibri"/>
              </a:rPr>
              <a:t>Zalecenia dotyczące kontroli w ramach </a:t>
            </a:r>
            <a:r>
              <a:rPr lang="pl-PL" sz="1600" b="1" err="1">
                <a:latin typeface="+mn-lt"/>
                <a:ea typeface="Calibri"/>
                <a:cs typeface="Calibri"/>
              </a:rPr>
              <a:t>FEnIKS</a:t>
            </a:r>
            <a:r>
              <a:rPr lang="pl-PL" sz="1600" b="1">
                <a:latin typeface="+mn-lt"/>
                <a:ea typeface="Calibri"/>
                <a:cs typeface="Calibri"/>
              </a:rPr>
              <a:t> </a:t>
            </a:r>
            <a:endParaRPr lang="pl-PL" sz="16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pl-PL" sz="1600" b="1">
              <a:latin typeface="+mn-lt"/>
              <a:ea typeface="Calibri"/>
              <a:cs typeface="Calibri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sz="1600" b="1">
                <a:latin typeface="+mn-lt"/>
              </a:rPr>
              <a:t>Wytyczne dotyczące sposobu korygowania nieprawidłowości na lata 2021-2027 </a:t>
            </a:r>
            <a:r>
              <a:rPr lang="pl-PL" sz="1600">
                <a:solidFill>
                  <a:srgbClr val="FF0000"/>
                </a:solidFill>
                <a:latin typeface="+mn-lt"/>
              </a:rPr>
              <a:t>(zawierają: Załącznik - Stawki procentowe korekt finansowych i pomniejszeń dla poszczególnych kategorii nieprawidłowości indywidualnych stosowane w zamówieniach) 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pl-PL" sz="1600" b="0" i="1">
              <a:latin typeface="+mn-lt"/>
              <a:cs typeface="+mn-ea"/>
            </a:endParaRPr>
          </a:p>
          <a:p>
            <a:pPr marL="28575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600" b="0">
                <a:latin typeface="+mn-lt"/>
                <a:ea typeface="Open Sans"/>
                <a:cs typeface="+mn-ea"/>
              </a:rPr>
              <a:t>W orzecznictwie przyjmuje się, że dokumenty tworzące system realizacji programu operacyjnego (umowa o dofinansowanie, wytyczne, komunikaty opracowane przez instytucje zarządzające) stanowią wprawdzie specyficzne, ale prawne uregulowania i przyznaje się im walor źródła prawa. Projekty realizowane są przez beneficjentów na podstawie umowy o dofinansowanie, która stanowi podstawowe źródło uprawnień i obowiązków jej stron, w tym beneficjenta – wyrok NSA z 16 stycznia 2020 r., I GSK 1607/18</a:t>
            </a:r>
            <a:r>
              <a:rPr lang="pl-PL" sz="1600">
                <a:latin typeface="+mn-lt"/>
                <a:ea typeface="Open Sans"/>
                <a:cs typeface="+mn-ea"/>
              </a:rPr>
              <a:t>.</a:t>
            </a:r>
            <a:endParaRPr lang="pl-PL" sz="1600" b="0">
              <a:latin typeface="+mn-lt"/>
              <a:ea typeface="Open Sans"/>
              <a:cs typeface="Calibri"/>
            </a:endParaRPr>
          </a:p>
          <a:p>
            <a:pPr marL="28575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pl-PL" sz="1600" b="0">
              <a:latin typeface="+mn-lt"/>
              <a:cs typeface="+mn-ea"/>
            </a:endParaRPr>
          </a:p>
          <a:p>
            <a:pPr marL="28575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600" b="0">
                <a:solidFill>
                  <a:srgbClr val="2B2B2B"/>
                </a:solidFill>
                <a:latin typeface="+mn-lt"/>
                <a:ea typeface="Open Sans"/>
                <a:cs typeface="+mn-ea"/>
              </a:rPr>
              <a:t>„</a:t>
            </a:r>
            <a:r>
              <a:rPr lang="pl-PL" sz="1600" b="0" i="1">
                <a:solidFill>
                  <a:srgbClr val="2B2B2B"/>
                </a:solidFill>
                <a:latin typeface="+mn-lt"/>
                <a:ea typeface="Open Sans"/>
                <a:cs typeface="+mn-ea"/>
              </a:rPr>
              <a:t>Podkreślenia wymaga również, że</a:t>
            </a:r>
            <a:r>
              <a:rPr lang="pl-PL" sz="1600" b="1" i="1">
                <a:solidFill>
                  <a:srgbClr val="2B2B2B"/>
                </a:solidFill>
                <a:latin typeface="+mn-lt"/>
                <a:ea typeface="Open Sans"/>
                <a:cs typeface="+mn-ea"/>
              </a:rPr>
              <a:t> przyjęcie wniosku o dofinansowanie i podpisanie </a:t>
            </a:r>
            <a:br>
              <a:rPr lang="pl-PL" sz="1600" b="1" i="1">
                <a:solidFill>
                  <a:srgbClr val="2B2B2B"/>
                </a:solidFill>
                <a:latin typeface="+mn-lt"/>
                <a:ea typeface="Open Sans"/>
                <a:cs typeface="+mn-ea"/>
              </a:rPr>
            </a:br>
            <a:r>
              <a:rPr lang="pl-PL" sz="1600" b="1" i="1">
                <a:solidFill>
                  <a:srgbClr val="2B2B2B"/>
                </a:solidFill>
                <a:latin typeface="+mn-lt"/>
                <a:ea typeface="Open Sans"/>
                <a:cs typeface="+mn-ea"/>
              </a:rPr>
              <a:t>z beneficjentem umowy nie oznacza, że wszystkie wydatki, które beneficjent przedstawił we wniosku o płatność zostaną uznane za kwalifikowalne</a:t>
            </a:r>
            <a:r>
              <a:rPr lang="pl-PL" sz="1600" b="0" i="1">
                <a:solidFill>
                  <a:srgbClr val="2B2B2B"/>
                </a:solidFill>
                <a:latin typeface="+mn-lt"/>
                <a:ea typeface="Open Sans"/>
                <a:cs typeface="+mn-ea"/>
              </a:rPr>
              <a:t>. Ocena kwalifikowalności wydatków jest bowiem przeprowadzana na każdym etapie realizacji projektu. O uznaniu wydatku za kwalifikowalny decyduje nie tylko umieszczenie go we wniosku o dofinansowanie. Musi on być również poniesiony zgodnie z obowiązującymi przepisami prawa i zapisami umowy o dofinansowanie projektu</a:t>
            </a:r>
            <a:r>
              <a:rPr lang="pl-PL" sz="1600" b="0">
                <a:solidFill>
                  <a:srgbClr val="2B2B2B"/>
                </a:solidFill>
                <a:latin typeface="+mn-lt"/>
                <a:ea typeface="Open Sans"/>
                <a:cs typeface="+mn-ea"/>
              </a:rPr>
              <a:t>.” – wyrok WSA w Lublinie z dnia 16 maja 2019 r., sygn. akt III SA/Lu 51/19.</a:t>
            </a:r>
            <a:endParaRPr lang="pl-PL" sz="1600" b="0">
              <a:latin typeface="+mn-lt"/>
              <a:ea typeface="Open Sans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6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11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>
                <a:latin typeface="+mn-lt"/>
              </a:rPr>
              <a:t>ZASADY ZAWIERANIA UMÓW WYNIKAJĄCE </a:t>
            </a:r>
            <a:br>
              <a:rPr lang="pl-PL" sz="2800">
                <a:latin typeface="+mn-lt"/>
              </a:rPr>
            </a:br>
            <a:r>
              <a:rPr lang="pl-PL" sz="2800">
                <a:latin typeface="+mn-lt"/>
              </a:rPr>
              <a:t>Z WYTYCZNYCH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2195661"/>
            <a:ext cx="8640382" cy="453638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pl-PL" b="0">
                <a:latin typeface="+mn-lt"/>
              </a:rPr>
              <a:t>Wytyczne przewidują dwa podstawowe sposoby postępowania przy zawieraniu umów </a:t>
            </a:r>
            <a:br>
              <a:rPr lang="pl-PL" b="0">
                <a:latin typeface="+mn-lt"/>
              </a:rPr>
            </a:br>
            <a:r>
              <a:rPr lang="pl-PL" b="0">
                <a:latin typeface="+mn-lt"/>
              </a:rPr>
              <a:t>(w zależności od wartości zamówienia i statusu zamawiającego):</a:t>
            </a:r>
            <a:endParaRPr lang="en-US" b="0">
              <a:latin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endParaRPr lang="pl-PL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ct val="0"/>
              </a:spcAft>
            </a:pPr>
            <a:r>
              <a:rPr lang="pl-PL" b="0">
                <a:latin typeface="+mn-lt"/>
              </a:rPr>
              <a:t>zgodnie z ustawą Prawo zamówień publicznych - Podrozdział 3.2 Wytycznych</a:t>
            </a:r>
            <a:endParaRPr lang="en-US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ct val="0"/>
              </a:spcAft>
            </a:pPr>
            <a:endParaRPr lang="pl-PL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pl-PL" b="0">
                <a:latin typeface="+mn-lt"/>
              </a:rPr>
              <a:t>zgodnie z zasadą konkurencyjności, Podrozdział 3.2 Wytycznych. Do stosowania zasady konkurencyjności zobowiązani są beneficjenci: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pl-PL">
              <a:latin typeface="+mn-lt"/>
            </a:endParaRPr>
          </a:p>
          <a:p>
            <a:pPr marL="5040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l-PL" b="0">
                <a:latin typeface="+mn-lt"/>
              </a:rPr>
              <a:t>nie będący podmiotem zobowiązanym do stosowania ustawy </a:t>
            </a:r>
            <a:r>
              <a:rPr lang="pl-PL" b="0" err="1">
                <a:latin typeface="+mn-lt"/>
              </a:rPr>
              <a:t>Pzp</a:t>
            </a:r>
            <a:r>
              <a:rPr lang="pl-PL" b="0">
                <a:latin typeface="+mn-lt"/>
              </a:rPr>
              <a:t> w przypadku zamówień powyżej 50 tys. PLN netto;</a:t>
            </a:r>
          </a:p>
          <a:p>
            <a:pPr marL="5040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l-PL" b="0">
                <a:latin typeface="+mn-lt"/>
              </a:rPr>
              <a:t>będący podmiotem zobowiązanym do stosowania ustawy </a:t>
            </a:r>
            <a:r>
              <a:rPr lang="pl-PL" b="0" err="1">
                <a:latin typeface="+mn-lt"/>
              </a:rPr>
              <a:t>Pzp</a:t>
            </a:r>
            <a:r>
              <a:rPr lang="pl-PL" b="0">
                <a:latin typeface="+mn-lt"/>
              </a:rPr>
              <a:t>:</a:t>
            </a:r>
          </a:p>
          <a:p>
            <a:pPr marL="756000" indent="-2520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l-PL" b="0">
                <a:latin typeface="+mn-lt"/>
              </a:rPr>
              <a:t>w przypadku zamówień o wartości nie przekraczającej kwoty 130 tys. PLN netto </a:t>
            </a:r>
            <a:br>
              <a:rPr lang="pl-PL" b="0">
                <a:latin typeface="+mn-lt"/>
              </a:rPr>
            </a:br>
            <a:r>
              <a:rPr lang="pl-PL" b="0">
                <a:latin typeface="+mn-lt"/>
              </a:rPr>
              <a:t>a jednocześnie przekraczającej 50 tys. PLN netto;</a:t>
            </a:r>
          </a:p>
          <a:p>
            <a:pPr marL="756000" indent="-2520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l-PL" b="0">
                <a:latin typeface="+mn-lt"/>
              </a:rPr>
              <a:t>w przypadku zamówień sektorowych - o wartości niższej niż progi unijne </a:t>
            </a:r>
            <a:br>
              <a:rPr lang="pl-PL" b="0">
                <a:latin typeface="+mn-lt"/>
              </a:rPr>
            </a:br>
            <a:r>
              <a:rPr lang="pl-PL" b="0">
                <a:latin typeface="+mn-lt"/>
              </a:rPr>
              <a:t>a jednocześnie przekraczającej 50 tys. PLN netto.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26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n-lt"/>
              </a:rPr>
              <a:t>BAZA KONKURENCYJNOŚCI 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1763613"/>
            <a:ext cx="8640382" cy="489642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0" err="1">
                <a:latin typeface="+mn-lt"/>
                <a:cs typeface="+mn-ea"/>
              </a:rPr>
              <a:t>Dla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zamówień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udzielanych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projektach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perspektywy</a:t>
            </a:r>
            <a:r>
              <a:rPr lang="en-US" sz="2000" b="0">
                <a:latin typeface="+mn-lt"/>
                <a:cs typeface="+mn-ea"/>
              </a:rPr>
              <a:t> 2021-2027, </a:t>
            </a:r>
            <a:r>
              <a:rPr lang="en-US" sz="2000" b="0" err="1">
                <a:latin typeface="+mn-lt"/>
                <a:cs typeface="+mn-ea"/>
              </a:rPr>
              <a:t>u</a:t>
            </a:r>
            <a:r>
              <a:rPr lang="en-US" sz="2000" b="0" err="1">
                <a:latin typeface="+mn-lt"/>
              </a:rPr>
              <a:t>publicznienie</a:t>
            </a:r>
            <a:r>
              <a:rPr lang="en-US" sz="2000" b="0">
                <a:latin typeface="+mn-lt"/>
              </a:rPr>
              <a:t> </a:t>
            </a:r>
            <a:r>
              <a:rPr lang="en-US" sz="2000" b="0" err="1">
                <a:latin typeface="+mn-lt"/>
              </a:rPr>
              <a:t>zapytania</a:t>
            </a:r>
            <a:r>
              <a:rPr lang="en-US" sz="2000" b="0">
                <a:latin typeface="+mn-lt"/>
              </a:rPr>
              <a:t> </a:t>
            </a:r>
            <a:r>
              <a:rPr lang="en-US" sz="2000" b="0" err="1">
                <a:latin typeface="+mn-lt"/>
              </a:rPr>
              <a:t>ofertowego</a:t>
            </a:r>
            <a:r>
              <a:rPr lang="en-US" sz="2000" b="0">
                <a:latin typeface="+mn-lt"/>
              </a:rPr>
              <a:t> </a:t>
            </a:r>
            <a:r>
              <a:rPr lang="en-US" sz="2000" b="0" err="1">
                <a:latin typeface="+mn-lt"/>
              </a:rPr>
              <a:t>polega</a:t>
            </a:r>
            <a:r>
              <a:rPr lang="en-US" sz="2000" b="0">
                <a:latin typeface="+mn-lt"/>
              </a:rPr>
              <a:t> </a:t>
            </a:r>
            <a:r>
              <a:rPr lang="en-US" sz="2000" b="0" err="1">
                <a:latin typeface="+mn-lt"/>
              </a:rPr>
              <a:t>na</a:t>
            </a:r>
            <a:r>
              <a:rPr lang="en-US" sz="2000" b="0">
                <a:latin typeface="+mn-lt"/>
              </a:rPr>
              <a:t> </a:t>
            </a:r>
            <a:r>
              <a:rPr lang="en-US" sz="2000" b="0" err="1">
                <a:latin typeface="+mn-lt"/>
              </a:rPr>
              <a:t>jego</a:t>
            </a:r>
            <a:r>
              <a:rPr lang="en-US" sz="2000" b="0">
                <a:latin typeface="+mn-lt"/>
              </a:rPr>
              <a:t> </a:t>
            </a:r>
            <a:r>
              <a:rPr lang="en-US" sz="2000" b="0" err="1">
                <a:latin typeface="+mn-lt"/>
              </a:rPr>
              <a:t>umieszczeniu</a:t>
            </a:r>
            <a:r>
              <a:rPr lang="en-US" sz="2000" b="0">
                <a:latin typeface="+mn-lt"/>
              </a:rPr>
              <a:t> w </a:t>
            </a:r>
            <a:r>
              <a:rPr lang="en-US" sz="2000" b="0" err="1">
                <a:latin typeface="+mn-lt"/>
              </a:rPr>
              <a:t>bazie</a:t>
            </a:r>
            <a:r>
              <a:rPr lang="en-US" sz="2000" b="0">
                <a:latin typeface="+mn-lt"/>
              </a:rPr>
              <a:t> </a:t>
            </a:r>
            <a:r>
              <a:rPr lang="en-US" sz="2000" b="0" err="1">
                <a:latin typeface="+mn-lt"/>
              </a:rPr>
              <a:t>konkurencyjności</a:t>
            </a:r>
            <a:r>
              <a:rPr lang="en-US" sz="2000" b="0">
                <a:latin typeface="+mn-lt"/>
              </a:rPr>
              <a:t> (</a:t>
            </a:r>
            <a:r>
              <a:rPr lang="en-US" sz="2000" b="0">
                <a:latin typeface="+mn-lt"/>
                <a:hlinkClick r:id="rId2"/>
              </a:rPr>
              <a:t>https://bazakonkurencyjnosci.funduszeeuropejskie.gov.pl/</a:t>
            </a:r>
            <a:r>
              <a:rPr lang="en-US" sz="2000" b="0">
                <a:latin typeface="+mn-lt"/>
              </a:rPr>
              <a:t>), w </a:t>
            </a:r>
            <a:r>
              <a:rPr lang="en-US" sz="2000" b="0" err="1">
                <a:latin typeface="+mn-lt"/>
              </a:rPr>
              <a:t>przypadku</a:t>
            </a:r>
            <a:r>
              <a:rPr lang="pl-PL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prowadzenia</a:t>
            </a:r>
            <a:r>
              <a:rPr lang="en-US" sz="2000">
                <a:latin typeface="+mn-lt"/>
              </a:rPr>
              <a:t> </a:t>
            </a:r>
            <a:r>
              <a:rPr lang="en-US" sz="2000" err="1">
                <a:latin typeface="+mn-lt"/>
              </a:rPr>
              <a:t>postępowania</a:t>
            </a:r>
            <a:r>
              <a:rPr lang="en-US" sz="2000">
                <a:latin typeface="+mn-lt"/>
              </a:rPr>
              <a:t> </a:t>
            </a:r>
            <a:r>
              <a:rPr lang="en-US" sz="2000" err="1">
                <a:latin typeface="+mn-lt"/>
              </a:rPr>
              <a:t>zgodnie</a:t>
            </a:r>
            <a:r>
              <a:rPr lang="en-US" sz="2000">
                <a:latin typeface="+mn-lt"/>
              </a:rPr>
              <a:t> z </a:t>
            </a:r>
            <a:r>
              <a:rPr lang="en-US" sz="2000" err="1">
                <a:latin typeface="+mn-lt"/>
              </a:rPr>
              <a:t>Zasadą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Konkurekcyjności</a:t>
            </a:r>
            <a:r>
              <a:rPr lang="en-US" sz="2000">
                <a:latin typeface="+mn-lt"/>
              </a:rPr>
              <a:t> (</a:t>
            </a:r>
            <a:r>
              <a:rPr lang="en-US" sz="2000" err="1">
                <a:latin typeface="+mn-lt"/>
              </a:rPr>
              <a:t>podrozdział</a:t>
            </a:r>
            <a:r>
              <a:rPr lang="en-US" sz="2000">
                <a:latin typeface="+mn-lt"/>
              </a:rPr>
              <a:t> 3.2 </a:t>
            </a:r>
            <a:r>
              <a:rPr lang="en-US" sz="2000" err="1">
                <a:latin typeface="+mn-lt"/>
              </a:rPr>
              <a:t>wytycznych</a:t>
            </a:r>
            <a:r>
              <a:rPr lang="en-US" sz="2000">
                <a:latin typeface="+mn-lt"/>
              </a:rPr>
              <a:t>) </a:t>
            </a:r>
            <a:r>
              <a:rPr lang="en-US" sz="2000" err="1">
                <a:latin typeface="+mn-lt"/>
              </a:rPr>
              <a:t>i</a:t>
            </a:r>
            <a:r>
              <a:rPr lang="en-US" sz="2000">
                <a:latin typeface="+mn-lt"/>
              </a:rPr>
              <a:t> </a:t>
            </a:r>
            <a:r>
              <a:rPr lang="en-US" sz="2000" err="1">
                <a:latin typeface="+mn-lt"/>
              </a:rPr>
              <a:t>braku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obowiązku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stosowania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ustawy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Prawo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zamówień</a:t>
            </a:r>
            <a:r>
              <a:rPr lang="en-US" sz="2000">
                <a:latin typeface="+mn-lt"/>
              </a:rPr>
              <a:t> </a:t>
            </a:r>
            <a:r>
              <a:rPr lang="en-US" sz="2000" err="1">
                <a:latin typeface="+mn-lt"/>
              </a:rPr>
              <a:t>publicznych</a:t>
            </a:r>
            <a:r>
              <a:rPr lang="en-US" sz="2000">
                <a:latin typeface="+mn-lt"/>
              </a:rPr>
              <a:t>. </a:t>
            </a:r>
            <a:endParaRPr lang="pl-PL" sz="2000">
              <a:latin typeface="+mn-lt"/>
            </a:endParaRPr>
          </a:p>
          <a:p>
            <a:pPr marL="0" indent="0">
              <a:buNone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8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AC6BCF41-2FFB-525F-9D79-C87CC3F3B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623" y="3491805"/>
            <a:ext cx="8640763" cy="314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49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>
                <a:latin typeface="+mn-lt"/>
              </a:rPr>
              <a:t>ROZPOCZĘCIE PROJEKTU PRZED PODPISANIEM UMOWY </a:t>
            </a:r>
            <a:br>
              <a:rPr lang="pl-PL" sz="2800">
                <a:latin typeface="+mn-lt"/>
              </a:rPr>
            </a:br>
            <a:r>
              <a:rPr lang="en-US" sz="2800">
                <a:latin typeface="+mn-lt"/>
              </a:rPr>
              <a:t>O  DOFINANSOWANIE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2267787"/>
            <a:ext cx="8640382" cy="489642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>
                <a:latin typeface="+mn-lt"/>
                <a:cs typeface="+mn-ea"/>
              </a:rPr>
              <a:t>W </a:t>
            </a:r>
            <a:r>
              <a:rPr lang="en-US" sz="2000" b="0" err="1">
                <a:latin typeface="+mn-lt"/>
                <a:cs typeface="+mn-ea"/>
              </a:rPr>
              <a:t>przypadku</a:t>
            </a:r>
            <a:r>
              <a:rPr lang="pl-PL" sz="2000" b="0">
                <a:latin typeface="+mn-lt"/>
                <a:cs typeface="+mn-ea"/>
              </a:rPr>
              <a:t>,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gdy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wnioskodawca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rozpoczyna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realizację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projektu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na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własne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ryzyko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przed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podpisaniem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umowy</a:t>
            </a:r>
            <a:r>
              <a:rPr lang="en-US" sz="2000" b="0">
                <a:latin typeface="+mn-lt"/>
                <a:cs typeface="+mn-ea"/>
              </a:rPr>
              <a:t> o </a:t>
            </a:r>
            <a:r>
              <a:rPr lang="en-US" sz="2000" b="0" err="1">
                <a:latin typeface="+mn-lt"/>
                <a:cs typeface="+mn-ea"/>
              </a:rPr>
              <a:t>dofinansowanie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projektu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upublicznia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zapytanie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ofertowe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Bazie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Konkurencyjności</a:t>
            </a:r>
            <a:r>
              <a:rPr lang="en-US" sz="2000" b="0">
                <a:latin typeface="+mn-lt"/>
                <a:cs typeface="+mn-ea"/>
              </a:rPr>
              <a:t>.</a:t>
            </a:r>
            <a:endParaRPr lang="en-US" sz="200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sz="2000" b="0"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b="0" err="1">
                <a:latin typeface="+mn-lt"/>
              </a:rPr>
              <a:t>Zgodnie</a:t>
            </a:r>
            <a:r>
              <a:rPr lang="en-US" sz="2000" b="0">
                <a:latin typeface="+mn-lt"/>
              </a:rPr>
              <a:t> z </a:t>
            </a:r>
            <a:r>
              <a:rPr lang="en-US" sz="2000" b="0" err="1">
                <a:latin typeface="+mn-lt"/>
              </a:rPr>
              <a:t>stanowiskiem</a:t>
            </a:r>
            <a:r>
              <a:rPr lang="en-US" sz="2000" b="0">
                <a:latin typeface="+mn-lt"/>
              </a:rPr>
              <a:t> </a:t>
            </a:r>
            <a:r>
              <a:rPr lang="en-US" sz="2000" b="0" err="1">
                <a:latin typeface="+mn-lt"/>
              </a:rPr>
              <a:t>MKiŚ</a:t>
            </a:r>
            <a:r>
              <a:rPr lang="en-US" sz="2000" b="0">
                <a:latin typeface="+mn-lt"/>
              </a:rPr>
              <a:t> z </a:t>
            </a:r>
            <a:r>
              <a:rPr lang="en-US" sz="2000" b="0" err="1">
                <a:latin typeface="+mn-lt"/>
              </a:rPr>
              <a:t>dnia</a:t>
            </a:r>
            <a:r>
              <a:rPr lang="en-US" sz="2000" b="0">
                <a:latin typeface="+mn-lt"/>
              </a:rPr>
              <a:t> </a:t>
            </a:r>
            <a:r>
              <a:rPr lang="en-US" sz="2000" b="0">
                <a:latin typeface="+mn-lt"/>
                <a:cs typeface="+mn-ea"/>
              </a:rPr>
              <a:t>06.05.2021 r. DFE-WN.322.8.4.2021.JK, 1583991.5224924.4177465 (</a:t>
            </a:r>
            <a:r>
              <a:rPr lang="en-US" sz="2000" b="0" err="1">
                <a:latin typeface="+mn-lt"/>
                <a:cs typeface="+mn-ea"/>
              </a:rPr>
              <a:t>istnieje</a:t>
            </a:r>
            <a:r>
              <a:rPr lang="en-US" sz="2000" b="0">
                <a:latin typeface="+mn-lt"/>
                <a:cs typeface="+mn-ea"/>
              </a:rPr>
              <a:t> </a:t>
            </a:r>
            <a:r>
              <a:rPr lang="en-US" sz="2000" b="0" err="1">
                <a:latin typeface="+mn-lt"/>
                <a:cs typeface="+mn-ea"/>
              </a:rPr>
              <a:t>możliwość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zamieszczania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Bazie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Konkurencyjności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ogłoszeń</a:t>
            </a:r>
            <a:r>
              <a:rPr lang="en-US" sz="2000" b="0">
                <a:latin typeface="+mn-lt"/>
                <a:cs typeface="+mn-ea"/>
              </a:rPr>
              <a:t> o </a:t>
            </a:r>
            <a:r>
              <a:rPr lang="en-US" sz="2000" b="0" err="1">
                <a:latin typeface="+mn-lt"/>
                <a:cs typeface="+mn-ea"/>
              </a:rPr>
              <a:t>zamówieniu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przez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podmioty</a:t>
            </a:r>
            <a:r>
              <a:rPr lang="en-US" sz="2000" b="0">
                <a:latin typeface="+mn-lt"/>
                <a:cs typeface="+mn-ea"/>
              </a:rPr>
              <a:t>, </a:t>
            </a:r>
            <a:r>
              <a:rPr lang="en-US" sz="2000" b="0" err="1">
                <a:latin typeface="+mn-lt"/>
                <a:cs typeface="+mn-ea"/>
              </a:rPr>
              <a:t>które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mogą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być</a:t>
            </a:r>
            <a:r>
              <a:rPr lang="en-US" sz="2000" b="0">
                <a:latin typeface="+mn-lt"/>
                <a:cs typeface="+mn-ea"/>
              </a:rPr>
              <a:t> w </a:t>
            </a:r>
            <a:r>
              <a:rPr lang="en-US" sz="2000" b="0" err="1">
                <a:latin typeface="+mn-lt"/>
                <a:cs typeface="+mn-ea"/>
              </a:rPr>
              <a:t>przyszłości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zainteresowane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pozyskaniem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dofinansowania</a:t>
            </a:r>
            <a:r>
              <a:rPr lang="en-US" sz="2000" b="0">
                <a:latin typeface="+mn-lt"/>
                <a:cs typeface="+mn-ea"/>
              </a:rPr>
              <a:t> </a:t>
            </a:r>
            <a:br>
              <a:rPr lang="pl-PL" sz="2000" b="0">
                <a:latin typeface="+mn-lt"/>
                <a:cs typeface="+mn-ea"/>
              </a:rPr>
            </a:br>
            <a:r>
              <a:rPr lang="en-US" sz="2000" b="0">
                <a:latin typeface="+mn-lt"/>
                <a:cs typeface="+mn-ea"/>
              </a:rPr>
              <a:t>w </a:t>
            </a:r>
            <a:r>
              <a:rPr lang="en-US" sz="2000" b="0" err="1">
                <a:latin typeface="+mn-lt"/>
                <a:cs typeface="+mn-ea"/>
              </a:rPr>
              <a:t>ramach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perspektywy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finansowej</a:t>
            </a:r>
            <a:r>
              <a:rPr lang="en-US" sz="2000" b="0">
                <a:latin typeface="+mn-lt"/>
                <a:cs typeface="+mn-ea"/>
              </a:rPr>
              <a:t> 2021-2027 (</a:t>
            </a:r>
            <a:r>
              <a:rPr lang="en-US" sz="2000" b="0" err="1">
                <a:latin typeface="+mn-lt"/>
                <a:cs typeface="+mn-ea"/>
              </a:rPr>
              <a:t>potencjalni</a:t>
            </a:r>
            <a:r>
              <a:rPr lang="en-US" sz="2000" b="0">
                <a:latin typeface="+mn-lt"/>
                <a:cs typeface="+mn-ea"/>
              </a:rPr>
              <a:t> </a:t>
            </a:r>
            <a:r>
              <a:rPr lang="en-US" sz="2000" b="0" err="1">
                <a:latin typeface="+mn-lt"/>
                <a:cs typeface="+mn-ea"/>
              </a:rPr>
              <a:t>beneficjenci</a:t>
            </a:r>
            <a:r>
              <a:rPr lang="en-US" sz="2000" b="0">
                <a:latin typeface="+mn-lt"/>
                <a:cs typeface="+mn-ea"/>
              </a:rPr>
              <a:t>) </a:t>
            </a:r>
            <a:r>
              <a:rPr lang="en-US" sz="2000" b="1">
                <a:latin typeface="+mn-lt"/>
                <a:cs typeface="+mn-ea"/>
              </a:rPr>
              <a:t>pod </a:t>
            </a:r>
            <a:r>
              <a:rPr lang="en-US" sz="2000" b="1" err="1">
                <a:latin typeface="+mn-lt"/>
                <a:cs typeface="+mn-ea"/>
              </a:rPr>
              <a:t>wspólnym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numerem</a:t>
            </a:r>
            <a:r>
              <a:rPr lang="en-US" sz="2000" b="1">
                <a:latin typeface="+mn-lt"/>
                <a:cs typeface="+mn-ea"/>
              </a:rPr>
              <a:t> </a:t>
            </a:r>
            <a:r>
              <a:rPr lang="en-US" sz="2000" b="1" err="1">
                <a:latin typeface="+mn-lt"/>
                <a:cs typeface="+mn-ea"/>
              </a:rPr>
              <a:t>naboru</a:t>
            </a:r>
            <a:r>
              <a:rPr lang="en-US" sz="2000" b="1">
                <a:latin typeface="+mn-lt"/>
                <a:cs typeface="+mn-ea"/>
              </a:rPr>
              <a:t>: POPT.21.27.00-IZ.00-00-001/21</a:t>
            </a:r>
            <a:endParaRPr lang="en-US" sz="2000" b="1">
              <a:latin typeface="+mn-lt"/>
            </a:endParaRPr>
          </a:p>
          <a:p>
            <a:pPr marL="0" indent="0">
              <a:buNone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9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0B371F5-2978-7E46-790B-9D7C9320A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3" y="6757595"/>
            <a:ext cx="6655354" cy="70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0155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0E8F3BA84FA2946B6D914A8442B181B" ma:contentTypeVersion="4" ma:contentTypeDescription="Utwórz nowy dokument." ma:contentTypeScope="" ma:versionID="1d2e7c947454f7a517907b37296cae54">
  <xsd:schema xmlns:xsd="http://www.w3.org/2001/XMLSchema" xmlns:xs="http://www.w3.org/2001/XMLSchema" xmlns:p="http://schemas.microsoft.com/office/2006/metadata/properties" xmlns:ns2="97730884-5bf0-4adb-963c-097f91638024" targetNamespace="http://schemas.microsoft.com/office/2006/metadata/properties" ma:root="true" ma:fieldsID="bc7f164615c159dce97f63754287d2cf" ns2:_="">
    <xsd:import namespace="97730884-5bf0-4adb-963c-097f916380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730884-5bf0-4adb-963c-097f916380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D43981-8194-434F-AC3D-F1680DEA06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C250C3-4E92-4D2B-BA76-49CB83859BA4}">
  <ds:schemaRefs>
    <ds:schemaRef ds:uri="97730884-5bf0-4adb-963c-097f9163802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B64A08F-FA81-4C6B-B933-B0F72B9E6A7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3774</Words>
  <Application>Microsoft Office PowerPoint</Application>
  <PresentationFormat>Niestandardowy</PresentationFormat>
  <Paragraphs>260</Paragraphs>
  <Slides>33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33</vt:i4>
      </vt:variant>
    </vt:vector>
  </HeadingPairs>
  <TitlesOfParts>
    <vt:vector size="39" baseType="lpstr">
      <vt:lpstr>Arial</vt:lpstr>
      <vt:lpstr>Arial,Sans-Serif</vt:lpstr>
      <vt:lpstr>Calibri</vt:lpstr>
      <vt:lpstr>Open Sans</vt:lpstr>
      <vt:lpstr>Wingdings</vt:lpstr>
      <vt:lpstr>Motyw pakietu Office</vt:lpstr>
      <vt:lpstr>Procedury zawierania umów w projektach w ramach FEPW 2021–2027 oraz FEnIKS 2021-2027  </vt:lpstr>
      <vt:lpstr>Najważniejsze informacje</vt:lpstr>
      <vt:lpstr>PODSTAWY PRAWNE</vt:lpstr>
      <vt:lpstr>PODSTAWY PRAWNE</vt:lpstr>
      <vt:lpstr>PODSTAWY PRAWNE</vt:lpstr>
      <vt:lpstr>PODSTAWY PRAWNE</vt:lpstr>
      <vt:lpstr>ZASADY ZAWIERANIA UMÓW WYNIKAJĄCE  Z WYTYCZNYCH</vt:lpstr>
      <vt:lpstr>BAZA KONKURENCYJNOŚCI </vt:lpstr>
      <vt:lpstr>ROZPOCZĘCIE PROJEKTU PRZED PODPISANIEM UMOWY  O  DOFINANSOWANIE</vt:lpstr>
      <vt:lpstr>BAZA KONKURENCYJNOŚCI / KOMUNIKACJA</vt:lpstr>
      <vt:lpstr>BAZA KONKURENCYJNOŚCI / KOMUNIKACJA</vt:lpstr>
      <vt:lpstr>OFERTA POZA BAZĄ </vt:lpstr>
      <vt:lpstr>ODSTĄPIENIE OD KOMUNIKACJI  POPRZEZ BK2021</vt:lpstr>
      <vt:lpstr>ZA DUŻE ZAŁĄCZNIKI – OD STRONY OFERENTA</vt:lpstr>
      <vt:lpstr>ZASADY KWALIFIKOWALNOŚCI W PERSPEKTYWIE FINANSOWEJ 2021-2027</vt:lpstr>
      <vt:lpstr>ZASADY KWALIFIKOWALNOŚCI W PERSPEKTYWIE FINANSOWEJ 2021-2027</vt:lpstr>
      <vt:lpstr>ZASADY KWALIFIKOWALNOŚCI W PERSPEKTYWIE FINANSOWEJ 2021-2027</vt:lpstr>
      <vt:lpstr>ZASADY KWALIFIKOWALNOŚCI W PERSPEKTYWIE FINANSOWEJ 2021-2027</vt:lpstr>
      <vt:lpstr>ZASADY KWALIFIKOWALNOŚCI W PERSPEKTYWIE FINANSOWEJ 2021-2027</vt:lpstr>
      <vt:lpstr>KONFLIKT INTERESÓW</vt:lpstr>
      <vt:lpstr>KONFLIKT INTERESÓW</vt:lpstr>
      <vt:lpstr>ZAPYTANIE OFERTOWE </vt:lpstr>
      <vt:lpstr>OPIS PRZEDMIOTU ZAMÓWIENIA</vt:lpstr>
      <vt:lpstr>WARUNKI UDZIAŁU W POSTĘPOWANIU </vt:lpstr>
      <vt:lpstr>KRYTERIA OCENY OFERT</vt:lpstr>
      <vt:lpstr>TERMIN SKŁADANIA OFERT</vt:lpstr>
      <vt:lpstr>WYBÓR NAJKORZYSTNIEJSZEJ OFERTY</vt:lpstr>
      <vt:lpstr>RAŻĄCO NISKA CENA</vt:lpstr>
      <vt:lpstr>UMOWA Z WYKONAWCĄ </vt:lpstr>
      <vt:lpstr>PROTOKÓŁ POSTĘPOWANIA</vt:lpstr>
      <vt:lpstr>PRZYKŁADY NARUSZEŃ USTAWY PZP (Z WYNIKÓW KONTROLI PREZESA UZP) KTÓRE MIAŁY WPŁYW NA WYNIK POSTĘPOWANIA</vt:lpstr>
      <vt:lpstr>PRZYKŁADY NARUSZEŃ W PROCEDURACH POZA PZP (WYTYCZNE)</vt:lpstr>
      <vt:lpstr>Dziękujemy za uwagę.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Korporowicz Łukasz</cp:lastModifiedBy>
  <cp:revision>2</cp:revision>
  <dcterms:created xsi:type="dcterms:W3CDTF">2022-06-22T09:40:44Z</dcterms:created>
  <dcterms:modified xsi:type="dcterms:W3CDTF">2024-09-16T12:51:13Z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0x01010020E8F3BA84FA2946B6D914A8442B181B</vt:lpwstr>
  </property>
</Properties>
</file>